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9" r:id="rId4"/>
    <p:sldId id="261" r:id="rId5"/>
    <p:sldId id="262" r:id="rId6"/>
    <p:sldId id="264" r:id="rId7"/>
    <p:sldId id="265" r:id="rId8"/>
    <p:sldId id="260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719" autoAdjust="0"/>
    <p:restoredTop sz="94660"/>
  </p:normalViewPr>
  <p:slideViewPr>
    <p:cSldViewPr>
      <p:cViewPr varScale="1">
        <p:scale>
          <a:sx n="68" d="100"/>
          <a:sy n="68" d="100"/>
        </p:scale>
        <p:origin x="99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BF1C8D-4651-46D9-A30D-C48A2D161E5C}" type="doc">
      <dgm:prSet loTypeId="urn:microsoft.com/office/officeart/2005/8/layout/vList6" loCatId="list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n-GB"/>
        </a:p>
      </dgm:t>
    </dgm:pt>
    <dgm:pt modelId="{1611E295-AF3A-4848-8F15-0BBEFE0406D9}">
      <dgm:prSet phldrT="[Text]"/>
      <dgm:spPr/>
      <dgm:t>
        <a:bodyPr/>
        <a:lstStyle/>
        <a:p>
          <a:pPr algn="ctr"/>
          <a:r>
            <a:rPr lang="sr-Cyrl-RS" dirty="0">
              <a:latin typeface="Garamond" pitchFamily="18" charset="0"/>
            </a:rPr>
            <a:t>позитивни симптоми</a:t>
          </a:r>
        </a:p>
        <a:p>
          <a:pPr algn="l"/>
          <a:endParaRPr lang="sr-Cyrl-RS" dirty="0">
            <a:latin typeface="Garamond" pitchFamily="18" charset="0"/>
          </a:endParaRPr>
        </a:p>
      </dgm:t>
    </dgm:pt>
    <dgm:pt modelId="{3D89757F-D9FE-4211-8393-2E3B16E1E3F2}" type="parTrans" cxnId="{7CC0F032-3B0F-44F4-8175-3159F6023769}">
      <dgm:prSet/>
      <dgm:spPr/>
      <dgm:t>
        <a:bodyPr/>
        <a:lstStyle/>
        <a:p>
          <a:endParaRPr lang="en-GB">
            <a:latin typeface="Garamond" pitchFamily="18" charset="0"/>
          </a:endParaRPr>
        </a:p>
      </dgm:t>
    </dgm:pt>
    <dgm:pt modelId="{613EB537-9953-498F-9B21-77469B176A86}" type="sibTrans" cxnId="{7CC0F032-3B0F-44F4-8175-3159F6023769}">
      <dgm:prSet/>
      <dgm:spPr/>
      <dgm:t>
        <a:bodyPr/>
        <a:lstStyle/>
        <a:p>
          <a:endParaRPr lang="en-GB">
            <a:latin typeface="Garamond" pitchFamily="18" charset="0"/>
          </a:endParaRPr>
        </a:p>
      </dgm:t>
    </dgm:pt>
    <dgm:pt modelId="{F1BFEF54-D3D3-4732-932B-591186FAAF0B}">
      <dgm:prSet phldrT="[Text]"/>
      <dgm:spPr/>
      <dgm:t>
        <a:bodyPr/>
        <a:lstStyle/>
        <a:p>
          <a:endParaRPr lang="en-GB" dirty="0">
            <a:latin typeface="Garamond" pitchFamily="18" charset="0"/>
          </a:endParaRPr>
        </a:p>
      </dgm:t>
    </dgm:pt>
    <dgm:pt modelId="{D0AAFE09-CED4-474F-B0EB-91FFF9E71279}" type="parTrans" cxnId="{3D86C9A1-C968-4EA4-A3D8-CAEF0A1B6904}">
      <dgm:prSet/>
      <dgm:spPr/>
      <dgm:t>
        <a:bodyPr/>
        <a:lstStyle/>
        <a:p>
          <a:endParaRPr lang="en-GB">
            <a:latin typeface="Garamond" pitchFamily="18" charset="0"/>
          </a:endParaRPr>
        </a:p>
      </dgm:t>
    </dgm:pt>
    <dgm:pt modelId="{EED2504E-1832-441F-928C-7136062FBC12}" type="sibTrans" cxnId="{3D86C9A1-C968-4EA4-A3D8-CAEF0A1B6904}">
      <dgm:prSet/>
      <dgm:spPr/>
      <dgm:t>
        <a:bodyPr/>
        <a:lstStyle/>
        <a:p>
          <a:endParaRPr lang="en-GB">
            <a:latin typeface="Garamond" pitchFamily="18" charset="0"/>
          </a:endParaRPr>
        </a:p>
      </dgm:t>
    </dgm:pt>
    <dgm:pt modelId="{401B4AD4-50B8-4302-ABCA-D78FFA7BA30D}">
      <dgm:prSet phldrT="[Text]"/>
      <dgm:spPr/>
      <dgm:t>
        <a:bodyPr/>
        <a:lstStyle/>
        <a:p>
          <a:r>
            <a:rPr lang="sr-Cyrl-RS" b="1" dirty="0">
              <a:latin typeface="Garamond" pitchFamily="18" charset="0"/>
            </a:rPr>
            <a:t> халуцинације</a:t>
          </a:r>
          <a:endParaRPr lang="en-GB" b="1" dirty="0">
            <a:latin typeface="Garamond" pitchFamily="18" charset="0"/>
          </a:endParaRPr>
        </a:p>
      </dgm:t>
    </dgm:pt>
    <dgm:pt modelId="{D5D70874-285A-4850-9B36-DBFA6EF2EBA8}" type="parTrans" cxnId="{BD1F65E0-3707-4A8D-B033-030B015CE948}">
      <dgm:prSet/>
      <dgm:spPr/>
      <dgm:t>
        <a:bodyPr/>
        <a:lstStyle/>
        <a:p>
          <a:endParaRPr lang="en-GB">
            <a:latin typeface="Garamond" pitchFamily="18" charset="0"/>
          </a:endParaRPr>
        </a:p>
      </dgm:t>
    </dgm:pt>
    <dgm:pt modelId="{3B768F25-B35E-4EBE-9F1F-1243BC8B960F}" type="sibTrans" cxnId="{BD1F65E0-3707-4A8D-B033-030B015CE948}">
      <dgm:prSet/>
      <dgm:spPr/>
      <dgm:t>
        <a:bodyPr/>
        <a:lstStyle/>
        <a:p>
          <a:endParaRPr lang="en-GB">
            <a:latin typeface="Garamond" pitchFamily="18" charset="0"/>
          </a:endParaRPr>
        </a:p>
      </dgm:t>
    </dgm:pt>
    <dgm:pt modelId="{0882850D-2C8D-483F-8BB9-04332FD3C958}">
      <dgm:prSet phldrT="[Text]"/>
      <dgm:spPr>
        <a:gradFill rotWithShape="0">
          <a:gsLst>
            <a:gs pos="0">
              <a:schemeClr val="tx2"/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pPr algn="l"/>
          <a:endParaRPr lang="sr-Cyrl-RS" dirty="0">
            <a:latin typeface="Garamond" pitchFamily="18" charset="0"/>
          </a:endParaRPr>
        </a:p>
        <a:p>
          <a:pPr algn="ctr"/>
          <a:r>
            <a:rPr lang="sr-Cyrl-RS" dirty="0">
              <a:latin typeface="Garamond" pitchFamily="18" charset="0"/>
            </a:rPr>
            <a:t>негативни симптоми</a:t>
          </a:r>
          <a:endParaRPr lang="en-GB" dirty="0">
            <a:latin typeface="Garamond" pitchFamily="18" charset="0"/>
          </a:endParaRPr>
        </a:p>
      </dgm:t>
    </dgm:pt>
    <dgm:pt modelId="{1FB4EFD7-45B7-43D4-9F6B-3C5ACBEFC09D}" type="parTrans" cxnId="{71464E3A-3216-4DA9-B172-E6301232BABF}">
      <dgm:prSet/>
      <dgm:spPr/>
      <dgm:t>
        <a:bodyPr/>
        <a:lstStyle/>
        <a:p>
          <a:endParaRPr lang="en-GB">
            <a:latin typeface="Garamond" pitchFamily="18" charset="0"/>
          </a:endParaRPr>
        </a:p>
      </dgm:t>
    </dgm:pt>
    <dgm:pt modelId="{5F0C1C92-2E7E-4A59-838C-FF1609A8A805}" type="sibTrans" cxnId="{71464E3A-3216-4DA9-B172-E6301232BABF}">
      <dgm:prSet/>
      <dgm:spPr/>
      <dgm:t>
        <a:bodyPr/>
        <a:lstStyle/>
        <a:p>
          <a:endParaRPr lang="en-GB">
            <a:latin typeface="Garamond" pitchFamily="18" charset="0"/>
          </a:endParaRPr>
        </a:p>
      </dgm:t>
    </dgm:pt>
    <dgm:pt modelId="{80E9939E-3E2A-4B6A-B97A-F2D170EE399F}">
      <dgm:prSet phldrT="[Text]"/>
      <dgm:spPr/>
      <dgm:t>
        <a:bodyPr/>
        <a:lstStyle/>
        <a:p>
          <a:r>
            <a:rPr lang="sr-Cyrl-RS">
              <a:latin typeface="Garamond" pitchFamily="18" charset="0"/>
            </a:rPr>
            <a:t> </a:t>
          </a:r>
          <a:r>
            <a:rPr lang="sr-Cyrl-RS" b="1">
              <a:latin typeface="Garamond" pitchFamily="18" charset="0"/>
            </a:rPr>
            <a:t>немогућност фокусирања пажње</a:t>
          </a:r>
          <a:endParaRPr lang="en-GB" b="1" dirty="0">
            <a:latin typeface="Garamond" pitchFamily="18" charset="0"/>
          </a:endParaRPr>
        </a:p>
      </dgm:t>
    </dgm:pt>
    <dgm:pt modelId="{E5BA6054-6854-4375-94EF-C80641358D54}" type="parTrans" cxnId="{20A47575-DCE0-4FA7-9A6A-4BBD04CA5B27}">
      <dgm:prSet/>
      <dgm:spPr/>
      <dgm:t>
        <a:bodyPr/>
        <a:lstStyle/>
        <a:p>
          <a:endParaRPr lang="en-GB">
            <a:latin typeface="Garamond" pitchFamily="18" charset="0"/>
          </a:endParaRPr>
        </a:p>
      </dgm:t>
    </dgm:pt>
    <dgm:pt modelId="{B3CEEC07-819F-4A04-96D6-CC82FD811380}" type="sibTrans" cxnId="{20A47575-DCE0-4FA7-9A6A-4BBD04CA5B27}">
      <dgm:prSet/>
      <dgm:spPr/>
      <dgm:t>
        <a:bodyPr/>
        <a:lstStyle/>
        <a:p>
          <a:endParaRPr lang="en-GB">
            <a:latin typeface="Garamond" pitchFamily="18" charset="0"/>
          </a:endParaRPr>
        </a:p>
      </dgm:t>
    </dgm:pt>
    <dgm:pt modelId="{5F66EB0D-33E5-41FB-81DD-F617B3268488}">
      <dgm:prSet phldrT="[Text]"/>
      <dgm:spPr/>
      <dgm:t>
        <a:bodyPr/>
        <a:lstStyle/>
        <a:p>
          <a:r>
            <a:rPr lang="sr-Cyrl-RS" b="1" dirty="0">
              <a:latin typeface="Garamond" pitchFamily="18" charset="0"/>
            </a:rPr>
            <a:t> агитација</a:t>
          </a:r>
          <a:endParaRPr lang="en-GB" b="1" dirty="0">
            <a:latin typeface="Garamond" pitchFamily="18" charset="0"/>
          </a:endParaRPr>
        </a:p>
      </dgm:t>
    </dgm:pt>
    <dgm:pt modelId="{F30C7D20-8B96-4E4B-8024-78336597D2ED}" type="parTrans" cxnId="{F83D7626-56BC-4DA0-A0AF-B2EFBE10B7D5}">
      <dgm:prSet/>
      <dgm:spPr/>
      <dgm:t>
        <a:bodyPr/>
        <a:lstStyle/>
        <a:p>
          <a:endParaRPr lang="en-GB">
            <a:latin typeface="Garamond" pitchFamily="18" charset="0"/>
          </a:endParaRPr>
        </a:p>
      </dgm:t>
    </dgm:pt>
    <dgm:pt modelId="{BB9E44F2-9CC4-45D4-875F-D1666FA43104}" type="sibTrans" cxnId="{F83D7626-56BC-4DA0-A0AF-B2EFBE10B7D5}">
      <dgm:prSet/>
      <dgm:spPr/>
      <dgm:t>
        <a:bodyPr/>
        <a:lstStyle/>
        <a:p>
          <a:endParaRPr lang="en-GB">
            <a:latin typeface="Garamond" pitchFamily="18" charset="0"/>
          </a:endParaRPr>
        </a:p>
      </dgm:t>
    </dgm:pt>
    <dgm:pt modelId="{46C2657C-24D5-4391-9B02-82327A571428}">
      <dgm:prSet phldrT="[Text]"/>
      <dgm:spPr/>
      <dgm:t>
        <a:bodyPr/>
        <a:lstStyle/>
        <a:p>
          <a:r>
            <a:rPr lang="sr-Cyrl-RS" b="1" dirty="0">
              <a:latin typeface="Garamond" pitchFamily="18" charset="0"/>
            </a:rPr>
            <a:t> губитак осећања задовољства</a:t>
          </a:r>
          <a:endParaRPr lang="en-GB" b="1" dirty="0">
            <a:latin typeface="Garamond" pitchFamily="18" charset="0"/>
          </a:endParaRPr>
        </a:p>
      </dgm:t>
    </dgm:pt>
    <dgm:pt modelId="{CD314022-270E-4AFC-B210-D9239B579B5E}" type="parTrans" cxnId="{9B1A7F26-F516-4449-AAD5-93B0B9A38E4B}">
      <dgm:prSet/>
      <dgm:spPr/>
      <dgm:t>
        <a:bodyPr/>
        <a:lstStyle/>
        <a:p>
          <a:endParaRPr lang="en-GB">
            <a:latin typeface="Garamond" pitchFamily="18" charset="0"/>
          </a:endParaRPr>
        </a:p>
      </dgm:t>
    </dgm:pt>
    <dgm:pt modelId="{702E1D22-2B8D-4635-8711-FB94D5E3E48C}" type="sibTrans" cxnId="{9B1A7F26-F516-4449-AAD5-93B0B9A38E4B}">
      <dgm:prSet/>
      <dgm:spPr/>
      <dgm:t>
        <a:bodyPr/>
        <a:lstStyle/>
        <a:p>
          <a:endParaRPr lang="en-GB">
            <a:latin typeface="Garamond" pitchFamily="18" charset="0"/>
          </a:endParaRPr>
        </a:p>
      </dgm:t>
    </dgm:pt>
    <dgm:pt modelId="{3942A6BD-72E7-427D-9FD3-FBD2EF1D6709}">
      <dgm:prSet phldrT="[Text]"/>
      <dgm:spPr/>
      <dgm:t>
        <a:bodyPr/>
        <a:lstStyle/>
        <a:p>
          <a:r>
            <a:rPr lang="sr-Cyrl-RS" b="1" dirty="0">
              <a:latin typeface="Garamond" pitchFamily="18" charset="0"/>
            </a:rPr>
            <a:t> пад вољно- нагонских динамизама</a:t>
          </a:r>
          <a:endParaRPr lang="en-GB" b="1" dirty="0">
            <a:latin typeface="Garamond" pitchFamily="18" charset="0"/>
          </a:endParaRPr>
        </a:p>
      </dgm:t>
    </dgm:pt>
    <dgm:pt modelId="{0554E38D-4CC0-4F48-858D-31623B6F3BD5}" type="parTrans" cxnId="{01E3931A-A5FC-4586-A498-43F2AAE8A18B}">
      <dgm:prSet/>
      <dgm:spPr/>
      <dgm:t>
        <a:bodyPr/>
        <a:lstStyle/>
        <a:p>
          <a:endParaRPr lang="en-GB">
            <a:latin typeface="Garamond" pitchFamily="18" charset="0"/>
          </a:endParaRPr>
        </a:p>
      </dgm:t>
    </dgm:pt>
    <dgm:pt modelId="{949F0217-A914-46A8-841D-961456252439}" type="sibTrans" cxnId="{01E3931A-A5FC-4586-A498-43F2AAE8A18B}">
      <dgm:prSet/>
      <dgm:spPr/>
      <dgm:t>
        <a:bodyPr/>
        <a:lstStyle/>
        <a:p>
          <a:endParaRPr lang="en-GB">
            <a:latin typeface="Garamond" pitchFamily="18" charset="0"/>
          </a:endParaRPr>
        </a:p>
      </dgm:t>
    </dgm:pt>
    <dgm:pt modelId="{2AC47B16-411D-4B16-8C3A-CE6582A5329B}">
      <dgm:prSet phldrT="[Text]"/>
      <dgm:spPr/>
      <dgm:t>
        <a:bodyPr/>
        <a:lstStyle/>
        <a:p>
          <a:r>
            <a:rPr lang="sr-Cyrl-RS" b="1" dirty="0">
              <a:latin typeface="Garamond" pitchFamily="18" charset="0"/>
            </a:rPr>
            <a:t> дезорганизација понашања</a:t>
          </a:r>
          <a:endParaRPr lang="en-GB" b="1" dirty="0">
            <a:latin typeface="Garamond" pitchFamily="18" charset="0"/>
          </a:endParaRPr>
        </a:p>
      </dgm:t>
    </dgm:pt>
    <dgm:pt modelId="{524E8496-AA8D-405D-82C5-83696CD2974C}" type="parTrans" cxnId="{515F67EF-0162-4697-A0B7-C72FED412F12}">
      <dgm:prSet/>
      <dgm:spPr/>
      <dgm:t>
        <a:bodyPr/>
        <a:lstStyle/>
        <a:p>
          <a:endParaRPr lang="en-GB">
            <a:latin typeface="Garamond" pitchFamily="18" charset="0"/>
          </a:endParaRPr>
        </a:p>
      </dgm:t>
    </dgm:pt>
    <dgm:pt modelId="{BD4BD92C-59D4-46AE-8B4C-E9B19C6C881D}" type="sibTrans" cxnId="{515F67EF-0162-4697-A0B7-C72FED412F12}">
      <dgm:prSet/>
      <dgm:spPr/>
      <dgm:t>
        <a:bodyPr/>
        <a:lstStyle/>
        <a:p>
          <a:endParaRPr lang="en-GB">
            <a:latin typeface="Garamond" pitchFamily="18" charset="0"/>
          </a:endParaRPr>
        </a:p>
      </dgm:t>
    </dgm:pt>
    <dgm:pt modelId="{A0D0A4A5-45C6-4239-B382-D74C5E3C1BF0}">
      <dgm:prSet phldrT="[Text]"/>
      <dgm:spPr/>
      <dgm:t>
        <a:bodyPr/>
        <a:lstStyle/>
        <a:p>
          <a:r>
            <a:rPr lang="sr-Cyrl-RS" b="1" dirty="0">
              <a:latin typeface="Garamond" pitchFamily="18" charset="0"/>
            </a:rPr>
            <a:t> осиромашење говора</a:t>
          </a:r>
          <a:endParaRPr lang="en-GB" b="1" dirty="0">
            <a:latin typeface="Garamond" pitchFamily="18" charset="0"/>
          </a:endParaRPr>
        </a:p>
      </dgm:t>
    </dgm:pt>
    <dgm:pt modelId="{8120E112-7D9F-4624-8304-58B1AEF732A4}" type="parTrans" cxnId="{2C8C1A38-6573-4CB5-8DBF-22B32D8B76BB}">
      <dgm:prSet/>
      <dgm:spPr/>
      <dgm:t>
        <a:bodyPr/>
        <a:lstStyle/>
        <a:p>
          <a:endParaRPr lang="en-GB">
            <a:latin typeface="Garamond" pitchFamily="18" charset="0"/>
          </a:endParaRPr>
        </a:p>
      </dgm:t>
    </dgm:pt>
    <dgm:pt modelId="{CA78AF2D-9995-4D41-ADBF-7C84C160779D}" type="sibTrans" cxnId="{2C8C1A38-6573-4CB5-8DBF-22B32D8B76BB}">
      <dgm:prSet/>
      <dgm:spPr/>
      <dgm:t>
        <a:bodyPr/>
        <a:lstStyle/>
        <a:p>
          <a:endParaRPr lang="en-GB">
            <a:latin typeface="Garamond" pitchFamily="18" charset="0"/>
          </a:endParaRPr>
        </a:p>
      </dgm:t>
    </dgm:pt>
    <dgm:pt modelId="{8F85A368-5BFC-4282-9D0F-29DBA2D291BC}">
      <dgm:prSet phldrT="[Text]"/>
      <dgm:spPr/>
      <dgm:t>
        <a:bodyPr/>
        <a:lstStyle/>
        <a:p>
          <a:r>
            <a:rPr lang="sr-Cyrl-RS" b="1" dirty="0">
              <a:latin typeface="Garamond" pitchFamily="18" charset="0"/>
            </a:rPr>
            <a:t> заравњен афект</a:t>
          </a:r>
          <a:endParaRPr lang="en-GB" b="1" dirty="0">
            <a:latin typeface="Garamond" pitchFamily="18" charset="0"/>
          </a:endParaRPr>
        </a:p>
      </dgm:t>
    </dgm:pt>
    <dgm:pt modelId="{BD2C7FD8-20E3-44B0-9759-6CEF44588A77}" type="parTrans" cxnId="{B1956655-FD55-4EB2-8DCD-00BBE67816E8}">
      <dgm:prSet/>
      <dgm:spPr/>
      <dgm:t>
        <a:bodyPr/>
        <a:lstStyle/>
        <a:p>
          <a:endParaRPr lang="en-GB">
            <a:latin typeface="Garamond" pitchFamily="18" charset="0"/>
          </a:endParaRPr>
        </a:p>
      </dgm:t>
    </dgm:pt>
    <dgm:pt modelId="{686D01B6-CDBE-4433-9846-39479DF8C138}" type="sibTrans" cxnId="{B1956655-FD55-4EB2-8DCD-00BBE67816E8}">
      <dgm:prSet/>
      <dgm:spPr/>
      <dgm:t>
        <a:bodyPr/>
        <a:lstStyle/>
        <a:p>
          <a:endParaRPr lang="en-GB">
            <a:latin typeface="Garamond" pitchFamily="18" charset="0"/>
          </a:endParaRPr>
        </a:p>
      </dgm:t>
    </dgm:pt>
    <dgm:pt modelId="{FE8067CB-B253-4AE5-8031-C95A1D590EE3}">
      <dgm:prSet phldrT="[Text]"/>
      <dgm:spPr/>
      <dgm:t>
        <a:bodyPr/>
        <a:lstStyle/>
        <a:p>
          <a:r>
            <a:rPr lang="sr-Cyrl-RS" b="1" dirty="0">
              <a:latin typeface="Garamond" pitchFamily="18" charset="0"/>
            </a:rPr>
            <a:t> социјално повлачење</a:t>
          </a:r>
          <a:endParaRPr lang="en-GB" b="1" dirty="0">
            <a:latin typeface="Garamond" pitchFamily="18" charset="0"/>
          </a:endParaRPr>
        </a:p>
      </dgm:t>
    </dgm:pt>
    <dgm:pt modelId="{FCD2790F-972F-49A3-A5F0-59105052C5CE}" type="parTrans" cxnId="{1D9C7C65-D6EC-498E-A5C9-20A4318445F9}">
      <dgm:prSet/>
      <dgm:spPr/>
      <dgm:t>
        <a:bodyPr/>
        <a:lstStyle/>
        <a:p>
          <a:endParaRPr lang="en-GB">
            <a:latin typeface="Garamond" pitchFamily="18" charset="0"/>
          </a:endParaRPr>
        </a:p>
      </dgm:t>
    </dgm:pt>
    <dgm:pt modelId="{124FEEB8-7225-4E0E-B865-C50999793AD8}" type="sibTrans" cxnId="{1D9C7C65-D6EC-498E-A5C9-20A4318445F9}">
      <dgm:prSet/>
      <dgm:spPr/>
      <dgm:t>
        <a:bodyPr/>
        <a:lstStyle/>
        <a:p>
          <a:endParaRPr lang="en-GB">
            <a:latin typeface="Garamond" pitchFamily="18" charset="0"/>
          </a:endParaRPr>
        </a:p>
      </dgm:t>
    </dgm:pt>
    <dgm:pt modelId="{54F8FF41-D710-4277-A75E-7536653DC095}">
      <dgm:prSet phldrT="[Text]"/>
      <dgm:spPr/>
      <dgm:t>
        <a:bodyPr/>
        <a:lstStyle/>
        <a:p>
          <a:r>
            <a:rPr lang="sr-Cyrl-RS" dirty="0">
              <a:latin typeface="Garamond" pitchFamily="18" charset="0"/>
            </a:rPr>
            <a:t> </a:t>
          </a:r>
          <a:r>
            <a:rPr lang="sr-Cyrl-RS" b="1" dirty="0">
              <a:latin typeface="Garamond" pitchFamily="18" charset="0"/>
            </a:rPr>
            <a:t>сумануте идеје</a:t>
          </a:r>
          <a:endParaRPr lang="en-GB" b="1" dirty="0">
            <a:latin typeface="Garamond" pitchFamily="18" charset="0"/>
          </a:endParaRPr>
        </a:p>
      </dgm:t>
    </dgm:pt>
    <dgm:pt modelId="{63DCD873-AF1B-429E-9D1B-7D2D509AE231}" type="parTrans" cxnId="{1DEBEF5C-9251-42E5-9E3D-713F7B20BC32}">
      <dgm:prSet/>
      <dgm:spPr/>
      <dgm:t>
        <a:bodyPr/>
        <a:lstStyle/>
        <a:p>
          <a:endParaRPr lang="en-GB">
            <a:latin typeface="Garamond" pitchFamily="18" charset="0"/>
          </a:endParaRPr>
        </a:p>
      </dgm:t>
    </dgm:pt>
    <dgm:pt modelId="{FF3EECD3-15B4-4063-98AD-C5585CA1501E}" type="sibTrans" cxnId="{1DEBEF5C-9251-42E5-9E3D-713F7B20BC32}">
      <dgm:prSet/>
      <dgm:spPr/>
      <dgm:t>
        <a:bodyPr/>
        <a:lstStyle/>
        <a:p>
          <a:endParaRPr lang="en-GB">
            <a:latin typeface="Garamond" pitchFamily="18" charset="0"/>
          </a:endParaRPr>
        </a:p>
      </dgm:t>
    </dgm:pt>
    <dgm:pt modelId="{9901360C-05F7-4DD8-BB98-B9D6C993347A}">
      <dgm:prSet phldrT="[Text]"/>
      <dgm:spPr/>
      <dgm:t>
        <a:bodyPr/>
        <a:lstStyle/>
        <a:p>
          <a:endParaRPr lang="en-GB" dirty="0">
            <a:latin typeface="Garamond" pitchFamily="18" charset="0"/>
          </a:endParaRPr>
        </a:p>
      </dgm:t>
    </dgm:pt>
    <dgm:pt modelId="{52EA7D0C-B0F9-41E5-8C2D-135AF64E87CF}" type="parTrans" cxnId="{6178EE98-3754-47E2-8A1B-B3C7211D06B4}">
      <dgm:prSet/>
      <dgm:spPr/>
      <dgm:t>
        <a:bodyPr/>
        <a:lstStyle/>
        <a:p>
          <a:endParaRPr lang="en-GB">
            <a:latin typeface="Garamond" pitchFamily="18" charset="0"/>
          </a:endParaRPr>
        </a:p>
      </dgm:t>
    </dgm:pt>
    <dgm:pt modelId="{77CD844A-C0F8-4C99-8371-777BB3548D50}" type="sibTrans" cxnId="{6178EE98-3754-47E2-8A1B-B3C7211D06B4}">
      <dgm:prSet/>
      <dgm:spPr/>
      <dgm:t>
        <a:bodyPr/>
        <a:lstStyle/>
        <a:p>
          <a:endParaRPr lang="en-GB">
            <a:latin typeface="Garamond" pitchFamily="18" charset="0"/>
          </a:endParaRPr>
        </a:p>
      </dgm:t>
    </dgm:pt>
    <dgm:pt modelId="{3F31C6BF-B163-445D-945F-A05FAEFA288E}" type="pres">
      <dgm:prSet presAssocID="{65BF1C8D-4651-46D9-A30D-C48A2D161E5C}" presName="Name0" presStyleCnt="0">
        <dgm:presLayoutVars>
          <dgm:dir/>
          <dgm:animLvl val="lvl"/>
          <dgm:resizeHandles/>
        </dgm:presLayoutVars>
      </dgm:prSet>
      <dgm:spPr/>
    </dgm:pt>
    <dgm:pt modelId="{51486C88-EE2D-462C-BD46-324F1C7BB5D5}" type="pres">
      <dgm:prSet presAssocID="{1611E295-AF3A-4848-8F15-0BBEFE0406D9}" presName="linNode" presStyleCnt="0"/>
      <dgm:spPr/>
    </dgm:pt>
    <dgm:pt modelId="{F8B0B947-7FB5-4DAA-A848-815211D5BD76}" type="pres">
      <dgm:prSet presAssocID="{1611E295-AF3A-4848-8F15-0BBEFE0406D9}" presName="parentShp" presStyleLbl="node1" presStyleIdx="0" presStyleCnt="2">
        <dgm:presLayoutVars>
          <dgm:bulletEnabled val="1"/>
        </dgm:presLayoutVars>
      </dgm:prSet>
      <dgm:spPr/>
    </dgm:pt>
    <dgm:pt modelId="{6FA50F1D-0C84-4540-9757-D229121ADB84}" type="pres">
      <dgm:prSet presAssocID="{1611E295-AF3A-4848-8F15-0BBEFE0406D9}" presName="childShp" presStyleLbl="bgAccFollowNode1" presStyleIdx="0" presStyleCnt="2" custLinFactNeighborX="13889" custLinFactNeighborY="-6924">
        <dgm:presLayoutVars>
          <dgm:bulletEnabled val="1"/>
        </dgm:presLayoutVars>
      </dgm:prSet>
      <dgm:spPr/>
    </dgm:pt>
    <dgm:pt modelId="{05B4175A-653A-43C9-BBBB-AAC62E72A3FD}" type="pres">
      <dgm:prSet presAssocID="{613EB537-9953-498F-9B21-77469B176A86}" presName="spacing" presStyleCnt="0"/>
      <dgm:spPr/>
    </dgm:pt>
    <dgm:pt modelId="{AACFE47D-7803-4A1B-AF46-42B576B6A8BE}" type="pres">
      <dgm:prSet presAssocID="{0882850D-2C8D-483F-8BB9-04332FD3C958}" presName="linNode" presStyleCnt="0"/>
      <dgm:spPr/>
    </dgm:pt>
    <dgm:pt modelId="{B2E2CBD8-7D18-4E3E-B49A-4D09D995C529}" type="pres">
      <dgm:prSet presAssocID="{0882850D-2C8D-483F-8BB9-04332FD3C958}" presName="parentShp" presStyleLbl="node1" presStyleIdx="1" presStyleCnt="2">
        <dgm:presLayoutVars>
          <dgm:bulletEnabled val="1"/>
        </dgm:presLayoutVars>
      </dgm:prSet>
      <dgm:spPr/>
    </dgm:pt>
    <dgm:pt modelId="{09569513-F0A3-4FEB-8D89-5FC29301CE10}" type="pres">
      <dgm:prSet presAssocID="{0882850D-2C8D-483F-8BB9-04332FD3C958}" presName="childShp" presStyleLbl="bgAccFollowNode1" presStyleIdx="1" presStyleCnt="2">
        <dgm:presLayoutVars>
          <dgm:bulletEnabled val="1"/>
        </dgm:presLayoutVars>
      </dgm:prSet>
      <dgm:spPr/>
    </dgm:pt>
  </dgm:ptLst>
  <dgm:cxnLst>
    <dgm:cxn modelId="{01E3931A-A5FC-4586-A498-43F2AAE8A18B}" srcId="{0882850D-2C8D-483F-8BB9-04332FD3C958}" destId="{3942A6BD-72E7-427D-9FD3-FBD2EF1D6709}" srcOrd="2" destOrd="0" parTransId="{0554E38D-4CC0-4F48-858D-31623B6F3BD5}" sibTransId="{949F0217-A914-46A8-841D-961456252439}"/>
    <dgm:cxn modelId="{F83D7626-56BC-4DA0-A0AF-B2EFBE10B7D5}" srcId="{1611E295-AF3A-4848-8F15-0BBEFE0406D9}" destId="{5F66EB0D-33E5-41FB-81DD-F617B3268488}" srcOrd="4" destOrd="0" parTransId="{F30C7D20-8B96-4E4B-8024-78336597D2ED}" sibTransId="{BB9E44F2-9CC4-45D4-875F-D1666FA43104}"/>
    <dgm:cxn modelId="{9B1A7F26-F516-4449-AAD5-93B0B9A38E4B}" srcId="{0882850D-2C8D-483F-8BB9-04332FD3C958}" destId="{46C2657C-24D5-4391-9B02-82327A571428}" srcOrd="1" destOrd="0" parTransId="{CD314022-270E-4AFC-B210-D9239B579B5E}" sibTransId="{702E1D22-2B8D-4635-8711-FB94D5E3E48C}"/>
    <dgm:cxn modelId="{7CC0F032-3B0F-44F4-8175-3159F6023769}" srcId="{65BF1C8D-4651-46D9-A30D-C48A2D161E5C}" destId="{1611E295-AF3A-4848-8F15-0BBEFE0406D9}" srcOrd="0" destOrd="0" parTransId="{3D89757F-D9FE-4211-8393-2E3B16E1E3F2}" sibTransId="{613EB537-9953-498F-9B21-77469B176A86}"/>
    <dgm:cxn modelId="{C08C0D36-1D7C-4DF3-A7DD-3238AC1763CD}" type="presOf" srcId="{401B4AD4-50B8-4302-ABCA-D78FFA7BA30D}" destId="{6FA50F1D-0C84-4540-9757-D229121ADB84}" srcOrd="0" destOrd="3" presId="urn:microsoft.com/office/officeart/2005/8/layout/vList6"/>
    <dgm:cxn modelId="{2C8C1A38-6573-4CB5-8DBF-22B32D8B76BB}" srcId="{0882850D-2C8D-483F-8BB9-04332FD3C958}" destId="{A0D0A4A5-45C6-4239-B382-D74C5E3C1BF0}" srcOrd="4" destOrd="0" parTransId="{8120E112-7D9F-4624-8304-58B1AEF732A4}" sibTransId="{CA78AF2D-9995-4D41-ADBF-7C84C160779D}"/>
    <dgm:cxn modelId="{FB701B38-1B1C-4532-A59C-67C52C1F74C0}" type="presOf" srcId="{5F66EB0D-33E5-41FB-81DD-F617B3268488}" destId="{6FA50F1D-0C84-4540-9757-D229121ADB84}" srcOrd="0" destOrd="4" presId="urn:microsoft.com/office/officeart/2005/8/layout/vList6"/>
    <dgm:cxn modelId="{71464E3A-3216-4DA9-B172-E6301232BABF}" srcId="{65BF1C8D-4651-46D9-A30D-C48A2D161E5C}" destId="{0882850D-2C8D-483F-8BB9-04332FD3C958}" srcOrd="1" destOrd="0" parTransId="{1FB4EFD7-45B7-43D4-9F6B-3C5ACBEFC09D}" sibTransId="{5F0C1C92-2E7E-4A59-838C-FF1609A8A805}"/>
    <dgm:cxn modelId="{1DEBEF5C-9251-42E5-9E3D-713F7B20BC32}" srcId="{1611E295-AF3A-4848-8F15-0BBEFE0406D9}" destId="{54F8FF41-D710-4277-A75E-7536653DC095}" srcOrd="2" destOrd="0" parTransId="{63DCD873-AF1B-429E-9D1B-7D2D509AE231}" sibTransId="{FF3EECD3-15B4-4063-98AD-C5585CA1501E}"/>
    <dgm:cxn modelId="{23C6B261-945C-4913-BEC4-CF8C33601F5E}" type="presOf" srcId="{54F8FF41-D710-4277-A75E-7536653DC095}" destId="{6FA50F1D-0C84-4540-9757-D229121ADB84}" srcOrd="0" destOrd="2" presId="urn:microsoft.com/office/officeart/2005/8/layout/vList6"/>
    <dgm:cxn modelId="{595F1B45-D225-45CA-AFD8-ABAEDA51B3D6}" type="presOf" srcId="{FE8067CB-B253-4AE5-8031-C95A1D590EE3}" destId="{09569513-F0A3-4FEB-8D89-5FC29301CE10}" srcOrd="0" destOrd="6" presId="urn:microsoft.com/office/officeart/2005/8/layout/vList6"/>
    <dgm:cxn modelId="{1D9C7C65-D6EC-498E-A5C9-20A4318445F9}" srcId="{0882850D-2C8D-483F-8BB9-04332FD3C958}" destId="{FE8067CB-B253-4AE5-8031-C95A1D590EE3}" srcOrd="6" destOrd="0" parTransId="{FCD2790F-972F-49A3-A5F0-59105052C5CE}" sibTransId="{124FEEB8-7225-4E0E-B865-C50999793AD8}"/>
    <dgm:cxn modelId="{DD5B3F51-C0E9-4F5E-AA5C-3C359ADFF5FD}" type="presOf" srcId="{9901360C-05F7-4DD8-BB98-B9D6C993347A}" destId="{6FA50F1D-0C84-4540-9757-D229121ADB84}" srcOrd="0" destOrd="1" presId="urn:microsoft.com/office/officeart/2005/8/layout/vList6"/>
    <dgm:cxn modelId="{B3E5D174-219A-4095-A3E1-76A43D487CA2}" type="presOf" srcId="{1611E295-AF3A-4848-8F15-0BBEFE0406D9}" destId="{F8B0B947-7FB5-4DAA-A848-815211D5BD76}" srcOrd="0" destOrd="0" presId="urn:microsoft.com/office/officeart/2005/8/layout/vList6"/>
    <dgm:cxn modelId="{B1956655-FD55-4EB2-8DCD-00BBE67816E8}" srcId="{0882850D-2C8D-483F-8BB9-04332FD3C958}" destId="{8F85A368-5BFC-4282-9D0F-29DBA2D291BC}" srcOrd="5" destOrd="0" parTransId="{BD2C7FD8-20E3-44B0-9759-6CEF44588A77}" sibTransId="{686D01B6-CDBE-4433-9846-39479DF8C138}"/>
    <dgm:cxn modelId="{20A47575-DCE0-4FA7-9A6A-4BBD04CA5B27}" srcId="{0882850D-2C8D-483F-8BB9-04332FD3C958}" destId="{80E9939E-3E2A-4B6A-B97A-F2D170EE399F}" srcOrd="0" destOrd="0" parTransId="{E5BA6054-6854-4375-94EF-C80641358D54}" sibTransId="{B3CEEC07-819F-4A04-96D6-CC82FD811380}"/>
    <dgm:cxn modelId="{740EA278-29F7-427C-9BFC-9F8304476400}" type="presOf" srcId="{8F85A368-5BFC-4282-9D0F-29DBA2D291BC}" destId="{09569513-F0A3-4FEB-8D89-5FC29301CE10}" srcOrd="0" destOrd="5" presId="urn:microsoft.com/office/officeart/2005/8/layout/vList6"/>
    <dgm:cxn modelId="{EC2B4084-CFC8-41D4-A75E-1E607E94C816}" type="presOf" srcId="{80E9939E-3E2A-4B6A-B97A-F2D170EE399F}" destId="{09569513-F0A3-4FEB-8D89-5FC29301CE10}" srcOrd="0" destOrd="0" presId="urn:microsoft.com/office/officeart/2005/8/layout/vList6"/>
    <dgm:cxn modelId="{BAEC6E8E-5CD4-4F83-AB84-F34A009DFE1B}" type="presOf" srcId="{65BF1C8D-4651-46D9-A30D-C48A2D161E5C}" destId="{3F31C6BF-B163-445D-945F-A05FAEFA288E}" srcOrd="0" destOrd="0" presId="urn:microsoft.com/office/officeart/2005/8/layout/vList6"/>
    <dgm:cxn modelId="{1B6AB394-DDA3-45C2-8FCD-654136D06AEF}" type="presOf" srcId="{2AC47B16-411D-4B16-8C3A-CE6582A5329B}" destId="{09569513-F0A3-4FEB-8D89-5FC29301CE10}" srcOrd="0" destOrd="3" presId="urn:microsoft.com/office/officeart/2005/8/layout/vList6"/>
    <dgm:cxn modelId="{CB611A96-8F44-441E-98A6-32D3CB1CC54B}" type="presOf" srcId="{3942A6BD-72E7-427D-9FD3-FBD2EF1D6709}" destId="{09569513-F0A3-4FEB-8D89-5FC29301CE10}" srcOrd="0" destOrd="2" presId="urn:microsoft.com/office/officeart/2005/8/layout/vList6"/>
    <dgm:cxn modelId="{6178EE98-3754-47E2-8A1B-B3C7211D06B4}" srcId="{1611E295-AF3A-4848-8F15-0BBEFE0406D9}" destId="{9901360C-05F7-4DD8-BB98-B9D6C993347A}" srcOrd="1" destOrd="0" parTransId="{52EA7D0C-B0F9-41E5-8C2D-135AF64E87CF}" sibTransId="{77CD844A-C0F8-4C99-8371-777BB3548D50}"/>
    <dgm:cxn modelId="{5A4C3F9C-A17D-454A-BCAA-FC626153A38E}" type="presOf" srcId="{46C2657C-24D5-4391-9B02-82327A571428}" destId="{09569513-F0A3-4FEB-8D89-5FC29301CE10}" srcOrd="0" destOrd="1" presId="urn:microsoft.com/office/officeart/2005/8/layout/vList6"/>
    <dgm:cxn modelId="{D8739D9F-6AF0-41E8-8F30-A8E90382F571}" type="presOf" srcId="{0882850D-2C8D-483F-8BB9-04332FD3C958}" destId="{B2E2CBD8-7D18-4E3E-B49A-4D09D995C529}" srcOrd="0" destOrd="0" presId="urn:microsoft.com/office/officeart/2005/8/layout/vList6"/>
    <dgm:cxn modelId="{3D86C9A1-C968-4EA4-A3D8-CAEF0A1B6904}" srcId="{1611E295-AF3A-4848-8F15-0BBEFE0406D9}" destId="{F1BFEF54-D3D3-4732-932B-591186FAAF0B}" srcOrd="0" destOrd="0" parTransId="{D0AAFE09-CED4-474F-B0EB-91FFF9E71279}" sibTransId="{EED2504E-1832-441F-928C-7136062FBC12}"/>
    <dgm:cxn modelId="{151DA9BF-7AAE-4A74-A3DB-18CEE1756A29}" type="presOf" srcId="{F1BFEF54-D3D3-4732-932B-591186FAAF0B}" destId="{6FA50F1D-0C84-4540-9757-D229121ADB84}" srcOrd="0" destOrd="0" presId="urn:microsoft.com/office/officeart/2005/8/layout/vList6"/>
    <dgm:cxn modelId="{108C9AC8-7DC4-4190-B974-4BB61218DC5B}" type="presOf" srcId="{A0D0A4A5-45C6-4239-B382-D74C5E3C1BF0}" destId="{09569513-F0A3-4FEB-8D89-5FC29301CE10}" srcOrd="0" destOrd="4" presId="urn:microsoft.com/office/officeart/2005/8/layout/vList6"/>
    <dgm:cxn modelId="{BD1F65E0-3707-4A8D-B033-030B015CE948}" srcId="{1611E295-AF3A-4848-8F15-0BBEFE0406D9}" destId="{401B4AD4-50B8-4302-ABCA-D78FFA7BA30D}" srcOrd="3" destOrd="0" parTransId="{D5D70874-285A-4850-9B36-DBFA6EF2EBA8}" sibTransId="{3B768F25-B35E-4EBE-9F1F-1243BC8B960F}"/>
    <dgm:cxn modelId="{515F67EF-0162-4697-A0B7-C72FED412F12}" srcId="{0882850D-2C8D-483F-8BB9-04332FD3C958}" destId="{2AC47B16-411D-4B16-8C3A-CE6582A5329B}" srcOrd="3" destOrd="0" parTransId="{524E8496-AA8D-405D-82C5-83696CD2974C}" sibTransId="{BD4BD92C-59D4-46AE-8B4C-E9B19C6C881D}"/>
    <dgm:cxn modelId="{EC714ACA-164E-4D6C-84B2-0463E8BBC170}" type="presParOf" srcId="{3F31C6BF-B163-445D-945F-A05FAEFA288E}" destId="{51486C88-EE2D-462C-BD46-324F1C7BB5D5}" srcOrd="0" destOrd="0" presId="urn:microsoft.com/office/officeart/2005/8/layout/vList6"/>
    <dgm:cxn modelId="{2E74C89A-3DFF-4DC7-B96E-0B6809F5206C}" type="presParOf" srcId="{51486C88-EE2D-462C-BD46-324F1C7BB5D5}" destId="{F8B0B947-7FB5-4DAA-A848-815211D5BD76}" srcOrd="0" destOrd="0" presId="urn:microsoft.com/office/officeart/2005/8/layout/vList6"/>
    <dgm:cxn modelId="{845929B8-13C3-45F4-AFEC-D71F80CAE383}" type="presParOf" srcId="{51486C88-EE2D-462C-BD46-324F1C7BB5D5}" destId="{6FA50F1D-0C84-4540-9757-D229121ADB84}" srcOrd="1" destOrd="0" presId="urn:microsoft.com/office/officeart/2005/8/layout/vList6"/>
    <dgm:cxn modelId="{85E1F0F9-0989-4CF5-B3CD-CA16BC87F70C}" type="presParOf" srcId="{3F31C6BF-B163-445D-945F-A05FAEFA288E}" destId="{05B4175A-653A-43C9-BBBB-AAC62E72A3FD}" srcOrd="1" destOrd="0" presId="urn:microsoft.com/office/officeart/2005/8/layout/vList6"/>
    <dgm:cxn modelId="{4735C9FF-1698-4B3A-B53A-AFB102F41D4C}" type="presParOf" srcId="{3F31C6BF-B163-445D-945F-A05FAEFA288E}" destId="{AACFE47D-7803-4A1B-AF46-42B576B6A8BE}" srcOrd="2" destOrd="0" presId="urn:microsoft.com/office/officeart/2005/8/layout/vList6"/>
    <dgm:cxn modelId="{6368FEDB-3B15-4F8B-9398-404ACAC7CBEC}" type="presParOf" srcId="{AACFE47D-7803-4A1B-AF46-42B576B6A8BE}" destId="{B2E2CBD8-7D18-4E3E-B49A-4D09D995C529}" srcOrd="0" destOrd="0" presId="urn:microsoft.com/office/officeart/2005/8/layout/vList6"/>
    <dgm:cxn modelId="{ACDDB587-4CA5-4E07-A273-CD7054231290}" type="presParOf" srcId="{AACFE47D-7803-4A1B-AF46-42B576B6A8BE}" destId="{09569513-F0A3-4FEB-8D89-5FC29301CE10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A50F1D-0C84-4540-9757-D229121ADB84}">
      <dsp:nvSpPr>
        <dsp:cNvPr id="0" name=""/>
        <dsp:cNvSpPr/>
      </dsp:nvSpPr>
      <dsp:spPr>
        <a:xfrm>
          <a:off x="3291839" y="0"/>
          <a:ext cx="4937760" cy="2209260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500" kern="1200" dirty="0">
            <a:latin typeface="Garamond" pitchFamily="18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500" kern="1200" dirty="0">
            <a:latin typeface="Garamond" pitchFamily="18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sz="1500" kern="1200" dirty="0">
              <a:latin typeface="Garamond" pitchFamily="18" charset="0"/>
            </a:rPr>
            <a:t> </a:t>
          </a:r>
          <a:r>
            <a:rPr lang="sr-Cyrl-RS" sz="1500" b="1" kern="1200" dirty="0">
              <a:latin typeface="Garamond" pitchFamily="18" charset="0"/>
            </a:rPr>
            <a:t>сумануте идеје</a:t>
          </a:r>
          <a:endParaRPr lang="en-GB" sz="1500" b="1" kern="1200" dirty="0">
            <a:latin typeface="Garamond" pitchFamily="18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sz="1500" b="1" kern="1200" dirty="0">
              <a:latin typeface="Garamond" pitchFamily="18" charset="0"/>
            </a:rPr>
            <a:t> халуцинације</a:t>
          </a:r>
          <a:endParaRPr lang="en-GB" sz="1500" b="1" kern="1200" dirty="0">
            <a:latin typeface="Garamond" pitchFamily="18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sz="1500" b="1" kern="1200" dirty="0">
              <a:latin typeface="Garamond" pitchFamily="18" charset="0"/>
            </a:rPr>
            <a:t> агитација</a:t>
          </a:r>
          <a:endParaRPr lang="en-GB" sz="1500" b="1" kern="1200" dirty="0">
            <a:latin typeface="Garamond" pitchFamily="18" charset="0"/>
          </a:endParaRPr>
        </a:p>
      </dsp:txBody>
      <dsp:txXfrm>
        <a:off x="3291839" y="276158"/>
        <a:ext cx="4109288" cy="1656945"/>
      </dsp:txXfrm>
    </dsp:sp>
    <dsp:sp modelId="{F8B0B947-7FB5-4DAA-A848-815211D5BD76}">
      <dsp:nvSpPr>
        <dsp:cNvPr id="0" name=""/>
        <dsp:cNvSpPr/>
      </dsp:nvSpPr>
      <dsp:spPr>
        <a:xfrm>
          <a:off x="0" y="566"/>
          <a:ext cx="3291840" cy="220926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4100" kern="1200" dirty="0">
              <a:latin typeface="Garamond" pitchFamily="18" charset="0"/>
            </a:rPr>
            <a:t>позитивни симптоми</a:t>
          </a:r>
        </a:p>
        <a:p>
          <a:pPr marL="0" lvl="0" indent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sr-Cyrl-RS" sz="4100" kern="1200" dirty="0">
            <a:latin typeface="Garamond" pitchFamily="18" charset="0"/>
          </a:endParaRPr>
        </a:p>
      </dsp:txBody>
      <dsp:txXfrm>
        <a:off x="107847" y="108413"/>
        <a:ext cx="3076146" cy="1993566"/>
      </dsp:txXfrm>
    </dsp:sp>
    <dsp:sp modelId="{09569513-F0A3-4FEB-8D89-5FC29301CE10}">
      <dsp:nvSpPr>
        <dsp:cNvPr id="0" name=""/>
        <dsp:cNvSpPr/>
      </dsp:nvSpPr>
      <dsp:spPr>
        <a:xfrm>
          <a:off x="3291839" y="2430753"/>
          <a:ext cx="4937760" cy="2209260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5025821"/>
            <a:satOff val="-4378"/>
            <a:lumOff val="-6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5025821"/>
              <a:satOff val="-4378"/>
              <a:lumOff val="-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sz="1500" kern="1200">
              <a:latin typeface="Garamond" pitchFamily="18" charset="0"/>
            </a:rPr>
            <a:t> </a:t>
          </a:r>
          <a:r>
            <a:rPr lang="sr-Cyrl-RS" sz="1500" b="1" kern="1200">
              <a:latin typeface="Garamond" pitchFamily="18" charset="0"/>
            </a:rPr>
            <a:t>немогућност фокусирања пажње</a:t>
          </a:r>
          <a:endParaRPr lang="en-GB" sz="1500" b="1" kern="1200" dirty="0">
            <a:latin typeface="Garamond" pitchFamily="18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sz="1500" b="1" kern="1200" dirty="0">
              <a:latin typeface="Garamond" pitchFamily="18" charset="0"/>
            </a:rPr>
            <a:t> губитак осећања задовољства</a:t>
          </a:r>
          <a:endParaRPr lang="en-GB" sz="1500" b="1" kern="1200" dirty="0">
            <a:latin typeface="Garamond" pitchFamily="18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sz="1500" b="1" kern="1200" dirty="0">
              <a:latin typeface="Garamond" pitchFamily="18" charset="0"/>
            </a:rPr>
            <a:t> пад вољно- нагонских динамизама</a:t>
          </a:r>
          <a:endParaRPr lang="en-GB" sz="1500" b="1" kern="1200" dirty="0">
            <a:latin typeface="Garamond" pitchFamily="18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sz="1500" b="1" kern="1200" dirty="0">
              <a:latin typeface="Garamond" pitchFamily="18" charset="0"/>
            </a:rPr>
            <a:t> дезорганизација понашања</a:t>
          </a:r>
          <a:endParaRPr lang="en-GB" sz="1500" b="1" kern="1200" dirty="0">
            <a:latin typeface="Garamond" pitchFamily="18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sz="1500" b="1" kern="1200" dirty="0">
              <a:latin typeface="Garamond" pitchFamily="18" charset="0"/>
            </a:rPr>
            <a:t> осиромашење говора</a:t>
          </a:r>
          <a:endParaRPr lang="en-GB" sz="1500" b="1" kern="1200" dirty="0">
            <a:latin typeface="Garamond" pitchFamily="18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sz="1500" b="1" kern="1200" dirty="0">
              <a:latin typeface="Garamond" pitchFamily="18" charset="0"/>
            </a:rPr>
            <a:t> заравњен афект</a:t>
          </a:r>
          <a:endParaRPr lang="en-GB" sz="1500" b="1" kern="1200" dirty="0">
            <a:latin typeface="Garamond" pitchFamily="18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sz="1500" b="1" kern="1200" dirty="0">
              <a:latin typeface="Garamond" pitchFamily="18" charset="0"/>
            </a:rPr>
            <a:t> социјално повлачење</a:t>
          </a:r>
          <a:endParaRPr lang="en-GB" sz="1500" b="1" kern="1200" dirty="0">
            <a:latin typeface="Garamond" pitchFamily="18" charset="0"/>
          </a:endParaRPr>
        </a:p>
      </dsp:txBody>
      <dsp:txXfrm>
        <a:off x="3291839" y="2706911"/>
        <a:ext cx="4109288" cy="1656945"/>
      </dsp:txXfrm>
    </dsp:sp>
    <dsp:sp modelId="{B2E2CBD8-7D18-4E3E-B49A-4D09D995C529}">
      <dsp:nvSpPr>
        <dsp:cNvPr id="0" name=""/>
        <dsp:cNvSpPr/>
      </dsp:nvSpPr>
      <dsp:spPr>
        <a:xfrm>
          <a:off x="0" y="2430753"/>
          <a:ext cx="3291840" cy="2209260"/>
        </a:xfrm>
        <a:prstGeom prst="roundRect">
          <a:avLst/>
        </a:prstGeom>
        <a:gradFill rotWithShape="0">
          <a:gsLst>
            <a:gs pos="0">
              <a:schemeClr val="tx2"/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marL="0" lvl="0" indent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sr-Cyrl-RS" sz="4100" kern="1200" dirty="0">
            <a:latin typeface="Garamond" pitchFamily="18" charset="0"/>
          </a:endParaRPr>
        </a:p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4100" kern="1200" dirty="0">
              <a:latin typeface="Garamond" pitchFamily="18" charset="0"/>
            </a:rPr>
            <a:t>негативни симптоми</a:t>
          </a:r>
          <a:endParaRPr lang="en-GB" sz="4100" kern="1200" dirty="0">
            <a:latin typeface="Garamond" pitchFamily="18" charset="0"/>
          </a:endParaRPr>
        </a:p>
      </dsp:txBody>
      <dsp:txXfrm>
        <a:off x="107847" y="2538600"/>
        <a:ext cx="3076146" cy="19935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Garamond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4A57D-902F-4B55-B483-CD3FAE3E3C64}" type="datetimeFigureOut">
              <a:rPr lang="en-US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B8321-C34C-4A23-BBEF-BF1BFE0EE4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81326-FA58-4864-9E19-6EB80AC76663}" type="datetimeFigureOut">
              <a:rPr lang="en-US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67193D-374B-458D-A962-84865126D1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A1AE1-D9D2-45E5-BCAE-AD0A1AFE5C18}" type="datetimeFigureOut">
              <a:rPr lang="en-US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8828A5-23D4-4F2E-8685-71C10D145D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  <a:lvl2pPr>
              <a:defRPr>
                <a:latin typeface="Garamond" pitchFamily="18" charset="0"/>
              </a:defRPr>
            </a:lvl2pPr>
            <a:lvl3pPr>
              <a:defRPr>
                <a:latin typeface="Garamond" pitchFamily="18" charset="0"/>
              </a:defRPr>
            </a:lvl3pPr>
            <a:lvl4pPr>
              <a:defRPr>
                <a:latin typeface="Garamond" pitchFamily="18" charset="0"/>
              </a:defRPr>
            </a:lvl4pPr>
            <a:lvl5pPr>
              <a:defRPr>
                <a:latin typeface="Garamond" pitchFamily="18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67B6CB-31A0-46C7-BB37-2AF3E5E713C6}" type="datetimeFigureOut">
              <a:rPr lang="en-US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283CF-6EFE-4AF2-B9B5-E72DE7B1A0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0898F-9671-4755-AC17-EE160A413FD1}" type="datetimeFigureOut">
              <a:rPr lang="en-US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CE7D8D-AD5D-4D11-9878-A6C7962900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CEDD1-E47F-403B-8DFB-9E112FF809FC}" type="datetimeFigureOut">
              <a:rPr lang="en-US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638BA-3A7D-4F12-A728-B0892DAD42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E85667-6550-4233-B3A0-6B097101A37E}" type="datetimeFigureOut">
              <a:rPr lang="en-US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7D631-63FE-473E-AD06-CB8D1C25C8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999F1-98C9-40EA-B57A-C3131D614614}" type="datetimeFigureOut">
              <a:rPr lang="en-US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1E619-0645-4A57-8B8E-5E56786856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9C090-1C6B-445D-A81E-43E318C26197}" type="datetimeFigureOut">
              <a:rPr lang="en-US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6825B5-4ED1-4F44-B771-8F115F5F10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CB2FF-B05A-4C6F-821B-1EBB787379FE}" type="datetimeFigureOut">
              <a:rPr lang="en-US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3AF52-840D-42EA-922E-5DAC8AD24C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5DBF1-DE9F-4AC8-8662-F2190D3C58D2}" type="datetimeFigureOut">
              <a:rPr lang="en-US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0E839-8B08-45DE-BCF0-C9ECBA1B06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6C0B004-6EE5-48C9-AEDB-AACFD9CBA8B6}" type="datetimeFigureOut">
              <a:rPr lang="en-US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F25098A-9BFB-46B9-8E91-775632C5F9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533400" y="2133600"/>
            <a:ext cx="8001000" cy="1981200"/>
          </a:xfrm>
        </p:spPr>
        <p:txBody>
          <a:bodyPr/>
          <a:lstStyle/>
          <a:p>
            <a:pPr eaLnBrk="1" hangingPunct="1"/>
            <a:r>
              <a:rPr lang="en-US" sz="4000" b="1"/>
              <a:t>Стоматолошки третман пацијената са схизофренијом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533400" y="4495800"/>
            <a:ext cx="8153400" cy="1752600"/>
          </a:xfrm>
        </p:spPr>
        <p:txBody>
          <a:bodyPr/>
          <a:lstStyle/>
          <a:p>
            <a:pPr eaLnBrk="1" hangingPunct="1"/>
            <a:r>
              <a:rPr lang="en-US" sz="2800" b="1">
                <a:solidFill>
                  <a:schemeClr val="tx1"/>
                </a:solidFill>
              </a:rPr>
              <a:t>4</a:t>
            </a:r>
            <a:r>
              <a:rPr lang="sr-Cyrl-BA" sz="2800" b="1">
                <a:solidFill>
                  <a:schemeClr val="tx1"/>
                </a:solidFill>
              </a:rPr>
              <a:t>. наставна јединица</a:t>
            </a:r>
          </a:p>
          <a:p>
            <a:pPr eaLnBrk="1" hangingPunct="1"/>
            <a:r>
              <a:rPr lang="en-US" sz="2800" b="1">
                <a:solidFill>
                  <a:schemeClr val="tx1"/>
                </a:solidFill>
              </a:rPr>
              <a:t>Вежбе</a:t>
            </a:r>
            <a:endParaRPr lang="sr-Cyrl-BA" sz="2800" b="1">
              <a:solidFill>
                <a:schemeClr val="tx1"/>
              </a:solidFill>
            </a:endParaRPr>
          </a:p>
          <a:p>
            <a:pPr eaLnBrk="1" hangingPunct="1"/>
            <a:r>
              <a:rPr lang="sr-Cyrl-BA" sz="2800" b="1">
                <a:solidFill>
                  <a:schemeClr val="tx1"/>
                </a:solidFill>
              </a:rPr>
              <a:t>школска 2020/20</a:t>
            </a:r>
            <a:r>
              <a:rPr lang="en-US" sz="2800" b="1">
                <a:solidFill>
                  <a:schemeClr val="tx1"/>
                </a:solidFill>
              </a:rPr>
              <a:t>21</a:t>
            </a:r>
            <a:r>
              <a:rPr lang="sr-Cyrl-BA" sz="2800" b="1">
                <a:solidFill>
                  <a:schemeClr val="tx1"/>
                </a:solidFill>
              </a:rPr>
              <a:t>. година</a:t>
            </a:r>
          </a:p>
          <a:p>
            <a:pPr eaLnBrk="1" hangingPunct="1"/>
            <a:endParaRPr lang="en-US" sz="2800">
              <a:solidFill>
                <a:schemeClr val="tx1"/>
              </a:solidFill>
            </a:endParaRPr>
          </a:p>
        </p:txBody>
      </p:sp>
      <p:pic>
        <p:nvPicPr>
          <p:cNvPr id="5" name="Picture 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04800"/>
            <a:ext cx="1397000" cy="16827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</p:pic>
      <p:pic>
        <p:nvPicPr>
          <p:cNvPr id="6" name="Picture 17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685800"/>
            <a:ext cx="1595438" cy="990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r>
              <a:rPr lang="en-US" sz="4000"/>
              <a:t>Хигијена зуба пацијената са схизофренијом</a:t>
            </a:r>
            <a:endParaRPr lang="en-GB" sz="400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382000" cy="4678363"/>
          </a:xfrm>
        </p:spPr>
        <p:txBody>
          <a:bodyPr/>
          <a:lstStyle/>
          <a:p>
            <a:r>
              <a:rPr lang="en-US" sz="2400" dirty="0" err="1"/>
              <a:t>Не</a:t>
            </a:r>
            <a:r>
              <a:rPr lang="en-US" sz="2400" dirty="0"/>
              <a:t> </a:t>
            </a:r>
            <a:r>
              <a:rPr lang="en-US" sz="2400" dirty="0" err="1"/>
              <a:t>воде</a:t>
            </a:r>
            <a:r>
              <a:rPr lang="en-US" sz="2400" dirty="0"/>
              <a:t> </a:t>
            </a:r>
            <a:r>
              <a:rPr lang="en-US" sz="2400" dirty="0" err="1"/>
              <a:t>рачуна</a:t>
            </a:r>
            <a:r>
              <a:rPr lang="en-US" sz="2400" dirty="0"/>
              <a:t> о </a:t>
            </a:r>
            <a:r>
              <a:rPr lang="en-US" sz="2400" dirty="0" err="1"/>
              <a:t>личној</a:t>
            </a:r>
            <a:r>
              <a:rPr lang="en-US" sz="2400" dirty="0"/>
              <a:t> </a:t>
            </a:r>
            <a:r>
              <a:rPr lang="en-US" sz="2400" dirty="0" err="1"/>
              <a:t>хигијени</a:t>
            </a:r>
            <a:r>
              <a:rPr lang="en-US" sz="2400" dirty="0"/>
              <a:t>, </a:t>
            </a:r>
            <a:r>
              <a:rPr lang="en-US" sz="2400" dirty="0" err="1"/>
              <a:t>укључујући</a:t>
            </a:r>
            <a:r>
              <a:rPr lang="en-US" sz="2400" dirty="0"/>
              <a:t> </a:t>
            </a:r>
            <a:r>
              <a:rPr lang="en-US" sz="2400" dirty="0" err="1"/>
              <a:t>хигијену</a:t>
            </a:r>
            <a:r>
              <a:rPr lang="en-US" sz="2400" dirty="0"/>
              <a:t> </a:t>
            </a:r>
            <a:r>
              <a:rPr lang="en-US" sz="2400" dirty="0" err="1"/>
              <a:t>зуба</a:t>
            </a:r>
            <a:endParaRPr lang="en-US" sz="2400" dirty="0"/>
          </a:p>
          <a:p>
            <a:pPr>
              <a:buFont typeface="Arial" charset="0"/>
              <a:buNone/>
            </a:pPr>
            <a:endParaRPr lang="en-US" sz="2400" dirty="0"/>
          </a:p>
          <a:p>
            <a:r>
              <a:rPr lang="en-US" sz="2400" dirty="0" err="1"/>
              <a:t>Имају</a:t>
            </a:r>
            <a:r>
              <a:rPr lang="en-US" sz="2400" dirty="0"/>
              <a:t> </a:t>
            </a:r>
            <a:r>
              <a:rPr lang="en-US" sz="2400" dirty="0" err="1"/>
              <a:t>неправилан</a:t>
            </a:r>
            <a:r>
              <a:rPr lang="en-US" sz="2400" dirty="0"/>
              <a:t> </a:t>
            </a:r>
            <a:r>
              <a:rPr lang="en-US" sz="2400" dirty="0" err="1"/>
              <a:t>режим</a:t>
            </a:r>
            <a:r>
              <a:rPr lang="en-US" sz="2400" dirty="0"/>
              <a:t> </a:t>
            </a:r>
            <a:r>
              <a:rPr lang="en-US" sz="2400" dirty="0" err="1"/>
              <a:t>исхране</a:t>
            </a:r>
            <a:r>
              <a:rPr lang="en-US" sz="2400" dirty="0"/>
              <a:t> </a:t>
            </a:r>
          </a:p>
          <a:p>
            <a:endParaRPr lang="en-US" sz="2400" dirty="0"/>
          </a:p>
          <a:p>
            <a:r>
              <a:rPr lang="en-US" sz="2400" dirty="0" err="1"/>
              <a:t>Често</a:t>
            </a:r>
            <a:r>
              <a:rPr lang="en-US" sz="2400" dirty="0"/>
              <a:t> </a:t>
            </a:r>
            <a:r>
              <a:rPr lang="en-US" sz="2400" dirty="0" err="1"/>
              <a:t>су</a:t>
            </a:r>
            <a:r>
              <a:rPr lang="en-US" sz="2400" dirty="0"/>
              <a:t> </a:t>
            </a:r>
            <a:r>
              <a:rPr lang="en-US" sz="2400" dirty="0" err="1"/>
              <a:t>зависни</a:t>
            </a:r>
            <a:r>
              <a:rPr lang="en-US" sz="2400" dirty="0"/>
              <a:t> </a:t>
            </a:r>
            <a:r>
              <a:rPr lang="en-US" sz="2400" dirty="0" err="1"/>
              <a:t>од</a:t>
            </a:r>
            <a:r>
              <a:rPr lang="en-US" sz="2400" dirty="0"/>
              <a:t> </a:t>
            </a:r>
            <a:r>
              <a:rPr lang="en-US" sz="2400" dirty="0" err="1"/>
              <a:t>цигарета</a:t>
            </a:r>
            <a:r>
              <a:rPr lang="en-US" sz="2400" dirty="0"/>
              <a:t> (</a:t>
            </a:r>
            <a:r>
              <a:rPr lang="en-US" sz="2400" dirty="0" err="1"/>
              <a:t>пушачке</a:t>
            </a:r>
            <a:r>
              <a:rPr lang="en-US" sz="2400" dirty="0"/>
              <a:t> </a:t>
            </a:r>
            <a:r>
              <a:rPr lang="en-US" sz="2400" dirty="0" err="1"/>
              <a:t>навике</a:t>
            </a:r>
            <a:r>
              <a:rPr lang="en-US" sz="2400" dirty="0"/>
              <a:t>)</a:t>
            </a:r>
          </a:p>
          <a:p>
            <a:pPr>
              <a:buFont typeface="Arial" charset="0"/>
              <a:buNone/>
            </a:pPr>
            <a:endParaRPr lang="en-US" sz="2400" dirty="0"/>
          </a:p>
          <a:p>
            <a:r>
              <a:rPr lang="en-US" sz="2400" dirty="0" err="1"/>
              <a:t>само</a:t>
            </a:r>
            <a:r>
              <a:rPr lang="en-US" sz="2400" dirty="0"/>
              <a:t> 42% </a:t>
            </a:r>
            <a:r>
              <a:rPr lang="en-US" sz="2400" dirty="0" err="1"/>
              <a:t>пацијената</a:t>
            </a:r>
            <a:r>
              <a:rPr lang="en-US" sz="2400" dirty="0"/>
              <a:t> </a:t>
            </a:r>
            <a:r>
              <a:rPr lang="en-US" sz="2400" dirty="0" err="1"/>
              <a:t>са</a:t>
            </a:r>
            <a:r>
              <a:rPr lang="en-US" sz="2400" dirty="0"/>
              <a:t> </a:t>
            </a:r>
            <a:r>
              <a:rPr lang="en-US" sz="2400" dirty="0" err="1"/>
              <a:t>схизофренијом</a:t>
            </a:r>
            <a:r>
              <a:rPr lang="en-US" sz="2400" dirty="0"/>
              <a:t> </a:t>
            </a:r>
            <a:r>
              <a:rPr lang="en-US" sz="2400" dirty="0" err="1"/>
              <a:t>перу</a:t>
            </a:r>
            <a:r>
              <a:rPr lang="en-US" sz="2400" dirty="0"/>
              <a:t> </a:t>
            </a:r>
            <a:r>
              <a:rPr lang="en-US" sz="2400" dirty="0" err="1"/>
              <a:t>редовно</a:t>
            </a:r>
            <a:r>
              <a:rPr lang="en-US" sz="2400" dirty="0"/>
              <a:t> </a:t>
            </a:r>
            <a:r>
              <a:rPr lang="en-US" sz="2400" dirty="0" err="1"/>
              <a:t>зубе</a:t>
            </a:r>
            <a:r>
              <a:rPr lang="en-US" sz="2400" dirty="0"/>
              <a:t> (</a:t>
            </a:r>
            <a:r>
              <a:rPr lang="en-US" sz="2400" dirty="0" err="1"/>
              <a:t>бар</a:t>
            </a:r>
            <a:r>
              <a:rPr lang="en-US" sz="2400" dirty="0"/>
              <a:t> </a:t>
            </a:r>
            <a:r>
              <a:rPr lang="en-US" sz="2400" dirty="0" err="1"/>
              <a:t>два</a:t>
            </a:r>
            <a:r>
              <a:rPr lang="en-US" sz="2400" dirty="0"/>
              <a:t> </a:t>
            </a:r>
            <a:r>
              <a:rPr lang="en-US" sz="2400" dirty="0" err="1"/>
              <a:t>пута</a:t>
            </a:r>
            <a:r>
              <a:rPr lang="en-US" sz="2400" dirty="0"/>
              <a:t> </a:t>
            </a:r>
            <a:r>
              <a:rPr lang="en-US" sz="2400" dirty="0" err="1"/>
              <a:t>дневно</a:t>
            </a:r>
            <a:r>
              <a:rPr lang="en-US" sz="2400" dirty="0"/>
              <a:t>) у </a:t>
            </a:r>
            <a:r>
              <a:rPr lang="en-US" sz="2400" dirty="0" err="1"/>
              <a:t>Данској</a:t>
            </a:r>
            <a:r>
              <a:rPr lang="en-US" sz="2400" dirty="0"/>
              <a:t> </a:t>
            </a:r>
          </a:p>
          <a:p>
            <a:pPr>
              <a:buFont typeface="Arial" charset="0"/>
              <a:buNone/>
            </a:pPr>
            <a:r>
              <a:rPr lang="en-US" sz="2400" dirty="0"/>
              <a:t>	– </a:t>
            </a:r>
            <a:r>
              <a:rPr lang="en-US" sz="2400" b="1" dirty="0" err="1"/>
              <a:t>подаци</a:t>
            </a:r>
            <a:r>
              <a:rPr lang="en-US" sz="2400" b="1" dirty="0"/>
              <a:t> </a:t>
            </a:r>
            <a:r>
              <a:rPr lang="en-US" sz="2400" b="1" dirty="0" err="1"/>
              <a:t>за</a:t>
            </a:r>
            <a:r>
              <a:rPr lang="en-US" sz="2400" b="1" dirty="0"/>
              <a:t> </a:t>
            </a:r>
            <a:r>
              <a:rPr lang="en-US" sz="2400" b="1" dirty="0" err="1"/>
              <a:t>наше</a:t>
            </a:r>
            <a:r>
              <a:rPr lang="en-US" sz="2400" b="1" dirty="0"/>
              <a:t> </a:t>
            </a:r>
            <a:r>
              <a:rPr lang="en-US" sz="2400" b="1" dirty="0" err="1"/>
              <a:t>пацијенте</a:t>
            </a:r>
            <a:r>
              <a:rPr lang="en-US" sz="2400" b="1" dirty="0"/>
              <a:t>???</a:t>
            </a:r>
          </a:p>
          <a:p>
            <a:pPr>
              <a:buFont typeface="Arial" charset="0"/>
              <a:buNone/>
            </a:pPr>
            <a:endParaRPr lang="en-US" sz="2400" b="1" dirty="0"/>
          </a:p>
          <a:p>
            <a:pPr algn="r">
              <a:buFont typeface="Arial" charset="0"/>
              <a:buNone/>
            </a:pPr>
            <a:r>
              <a:rPr lang="en-GB" sz="1400" dirty="0" err="1"/>
              <a:t>Moś</a:t>
            </a:r>
            <a:r>
              <a:rPr lang="en-GB" sz="1400" dirty="0"/>
              <a:t> DM.</a:t>
            </a:r>
            <a:r>
              <a:rPr lang="en-US" sz="1400" dirty="0"/>
              <a:t> </a:t>
            </a:r>
            <a:r>
              <a:rPr lang="en-GB" sz="1400" dirty="0"/>
              <a:t>Saliva secretion disorder in a schizophrenic patient </a:t>
            </a:r>
            <a:r>
              <a:rPr lang="en-US" sz="1400" dirty="0"/>
              <a:t>- </a:t>
            </a:r>
            <a:r>
              <a:rPr lang="en-GB" sz="1400" dirty="0"/>
              <a:t>a problem in dental and psychiatric treatment: a case report.</a:t>
            </a:r>
            <a:r>
              <a:rPr lang="en-US" sz="1400" dirty="0"/>
              <a:t>  </a:t>
            </a:r>
            <a:r>
              <a:rPr lang="en-GB" sz="1400" dirty="0"/>
              <a:t>Ann Gen Psychiatry. 2015;</a:t>
            </a:r>
            <a:r>
              <a:rPr lang="en-US" sz="1400" dirty="0"/>
              <a:t> </a:t>
            </a:r>
            <a:r>
              <a:rPr lang="en-GB" sz="1400" dirty="0"/>
              <a:t>14:14. </a:t>
            </a:r>
            <a:r>
              <a:rPr lang="en-GB" sz="1400" dirty="0" err="1"/>
              <a:t>doi</a:t>
            </a:r>
            <a:r>
              <a:rPr lang="en-GB" sz="1400" dirty="0"/>
              <a:t>: 10.1186/s12991-015-0052-4.</a:t>
            </a:r>
            <a:endParaRPr lang="en-US" sz="1400" dirty="0"/>
          </a:p>
          <a:p>
            <a:pPr algn="r">
              <a:buFont typeface="Arial" charset="0"/>
              <a:buNone/>
            </a:pPr>
            <a:r>
              <a:rPr lang="en-GB" sz="1400" dirty="0" err="1"/>
              <a:t>Hede</a:t>
            </a:r>
            <a:r>
              <a:rPr lang="en-GB" sz="1400" dirty="0"/>
              <a:t> B.</a:t>
            </a:r>
            <a:r>
              <a:rPr lang="en-US" sz="1400" dirty="0"/>
              <a:t> </a:t>
            </a:r>
            <a:r>
              <a:rPr lang="en-GB" sz="1400" dirty="0"/>
              <a:t>Dental health </a:t>
            </a:r>
            <a:r>
              <a:rPr lang="en-GB" sz="1400" dirty="0" err="1"/>
              <a:t>behavior</a:t>
            </a:r>
            <a:r>
              <a:rPr lang="en-GB" sz="1400" dirty="0"/>
              <a:t> and self-reported dental health problems among hospitalized psychiatric patients in Denmark.</a:t>
            </a:r>
            <a:r>
              <a:rPr lang="en-US" sz="1400" dirty="0"/>
              <a:t> </a:t>
            </a:r>
            <a:r>
              <a:rPr lang="en-GB" sz="1400" dirty="0" err="1"/>
              <a:t>Acta</a:t>
            </a:r>
            <a:r>
              <a:rPr lang="en-GB" sz="1400" dirty="0"/>
              <a:t> </a:t>
            </a:r>
            <a:r>
              <a:rPr lang="en-GB" sz="1400" dirty="0" err="1"/>
              <a:t>Odontol</a:t>
            </a:r>
            <a:r>
              <a:rPr lang="en-GB" sz="1400" dirty="0"/>
              <a:t> Scand. 1995;</a:t>
            </a:r>
            <a:r>
              <a:rPr lang="en-US" sz="1400" dirty="0"/>
              <a:t> </a:t>
            </a:r>
            <a:r>
              <a:rPr lang="en-GB" sz="1400" dirty="0"/>
              <a:t>53(1):</a:t>
            </a:r>
            <a:r>
              <a:rPr lang="en-US" sz="1400" dirty="0"/>
              <a:t> </a:t>
            </a:r>
            <a:r>
              <a:rPr lang="en-GB" sz="1400" dirty="0"/>
              <a:t>35-40.</a:t>
            </a:r>
          </a:p>
          <a:p>
            <a:pPr>
              <a:buFont typeface="Arial" charset="0"/>
              <a:buNone/>
            </a:pPr>
            <a:endParaRPr lang="en-GB" sz="1400" dirty="0"/>
          </a:p>
          <a:p>
            <a:endParaRPr lang="en-US" sz="1400" dirty="0"/>
          </a:p>
          <a:p>
            <a:pPr algn="r">
              <a:buFont typeface="Arial" charset="0"/>
              <a:buNone/>
            </a:pPr>
            <a:endParaRPr lang="en-US" sz="2400" dirty="0"/>
          </a:p>
          <a:p>
            <a:endParaRPr lang="en-US" sz="2400" dirty="0"/>
          </a:p>
          <a:p>
            <a:pPr>
              <a:buFont typeface="Arial" charset="0"/>
              <a:buNone/>
            </a:pPr>
            <a:endParaRPr lang="en-US" sz="2400" dirty="0"/>
          </a:p>
          <a:p>
            <a:endParaRPr lang="en-GB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/>
          <a:lstStyle/>
          <a:p>
            <a:r>
              <a:rPr lang="en-US" sz="3800"/>
              <a:t>Клиничка слика схизофреније</a:t>
            </a:r>
            <a:br>
              <a:rPr lang="en-US" sz="3800"/>
            </a:br>
            <a:r>
              <a:rPr lang="en-US" sz="3200"/>
              <a:t>- значај симптома за стоматолошку праксу</a:t>
            </a:r>
            <a:endParaRPr lang="en-GB" sz="320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990600"/>
          <a:ext cx="8229600" cy="46405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100" name="TextBox 6"/>
          <p:cNvSpPr txBox="1">
            <a:spLocks noChangeArrowheads="1"/>
          </p:cNvSpPr>
          <p:nvPr/>
        </p:nvSpPr>
        <p:spPr bwMode="auto">
          <a:xfrm>
            <a:off x="457200" y="5562600"/>
            <a:ext cx="10033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b="1">
                <a:latin typeface="Garamond" pitchFamily="18" charset="0"/>
              </a:rPr>
              <a:t> неадекватно понашање током прегледа</a:t>
            </a:r>
          </a:p>
          <a:p>
            <a:pPr>
              <a:buFont typeface="Arial" charset="0"/>
              <a:buChar char="•"/>
            </a:pPr>
            <a:r>
              <a:rPr lang="en-US" b="1">
                <a:latin typeface="Garamond" pitchFamily="18" charset="0"/>
              </a:rPr>
              <a:t> непоштовање заказаног терапијског распореда и лоша сарадња (комплијанса)</a:t>
            </a:r>
            <a:endParaRPr lang="en-GB" b="1">
              <a:latin typeface="Garamond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438400" y="6096000"/>
            <a:ext cx="6705600" cy="7810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r" eaLnBrk="0" hangingPunct="0">
              <a:spcBef>
                <a:spcPct val="20000"/>
              </a:spcBef>
              <a:defRPr/>
            </a:pPr>
            <a:r>
              <a:rPr lang="en-GB" sz="1400" dirty="0" err="1">
                <a:solidFill>
                  <a:prstClr val="black"/>
                </a:solidFill>
                <a:latin typeface="Garamond" pitchFamily="18" charset="0"/>
                <a:cs typeface="+mn-cs"/>
              </a:rPr>
              <a:t>Neeley</a:t>
            </a:r>
            <a:r>
              <a:rPr lang="en-GB" sz="1400" dirty="0">
                <a:solidFill>
                  <a:prstClr val="black"/>
                </a:solidFill>
                <a:latin typeface="Garamond" pitchFamily="18" charset="0"/>
                <a:cs typeface="+mn-cs"/>
              </a:rPr>
              <a:t> WW 2nd, </a:t>
            </a:r>
            <a:r>
              <a:rPr lang="en-GB" sz="1400" dirty="0" err="1">
                <a:solidFill>
                  <a:prstClr val="black"/>
                </a:solidFill>
                <a:latin typeface="Garamond" pitchFamily="18" charset="0"/>
                <a:cs typeface="+mn-cs"/>
              </a:rPr>
              <a:t>Kluemper</a:t>
            </a:r>
            <a:r>
              <a:rPr lang="en-GB" sz="1400" dirty="0">
                <a:solidFill>
                  <a:prstClr val="black"/>
                </a:solidFill>
                <a:latin typeface="Garamond" pitchFamily="18" charset="0"/>
                <a:cs typeface="+mn-cs"/>
              </a:rPr>
              <a:t> GT, Hays LR.</a:t>
            </a:r>
            <a:r>
              <a:rPr lang="sr-Cyrl-RS" sz="1400" dirty="0">
                <a:solidFill>
                  <a:prstClr val="black"/>
                </a:solidFill>
                <a:latin typeface="Garamond" pitchFamily="18" charset="0"/>
                <a:cs typeface="+mn-cs"/>
              </a:rPr>
              <a:t> </a:t>
            </a:r>
            <a:r>
              <a:rPr lang="en-GB" sz="1400" dirty="0">
                <a:solidFill>
                  <a:prstClr val="black"/>
                </a:solidFill>
                <a:latin typeface="Garamond" pitchFamily="18" charset="0"/>
                <a:cs typeface="+mn-cs"/>
              </a:rPr>
              <a:t>Psychiatry in orthodontics. </a:t>
            </a:r>
            <a:endParaRPr lang="sr-Cyrl-RS" sz="1400" dirty="0">
              <a:solidFill>
                <a:prstClr val="black"/>
              </a:solidFill>
              <a:latin typeface="Garamond" pitchFamily="18" charset="0"/>
              <a:cs typeface="+mn-cs"/>
            </a:endParaRPr>
          </a:p>
          <a:p>
            <a:pPr marL="342900" indent="-342900" algn="r" eaLnBrk="0" hangingPunct="0">
              <a:spcBef>
                <a:spcPct val="20000"/>
              </a:spcBef>
              <a:defRPr/>
            </a:pPr>
            <a:r>
              <a:rPr lang="en-GB" sz="1400" dirty="0">
                <a:solidFill>
                  <a:prstClr val="black"/>
                </a:solidFill>
                <a:latin typeface="Garamond" pitchFamily="18" charset="0"/>
                <a:cs typeface="+mn-cs"/>
              </a:rPr>
              <a:t>Part 1: Typical adolescent psychiatric disorders and their relevance to orthodontic practice.</a:t>
            </a:r>
            <a:r>
              <a:rPr lang="sr-Cyrl-RS" sz="1400" dirty="0">
                <a:solidFill>
                  <a:prstClr val="black"/>
                </a:solidFill>
                <a:latin typeface="Garamond" pitchFamily="18" charset="0"/>
                <a:cs typeface="+mn-cs"/>
              </a:rPr>
              <a:t> </a:t>
            </a:r>
            <a:r>
              <a:rPr lang="en-GB" sz="1400" dirty="0">
                <a:solidFill>
                  <a:prstClr val="black"/>
                </a:solidFill>
                <a:latin typeface="Garamond" pitchFamily="18" charset="0"/>
                <a:cs typeface="+mn-cs"/>
              </a:rPr>
              <a:t>Am J </a:t>
            </a:r>
            <a:r>
              <a:rPr lang="en-GB" sz="1400" dirty="0" err="1">
                <a:solidFill>
                  <a:prstClr val="black"/>
                </a:solidFill>
                <a:latin typeface="Garamond" pitchFamily="18" charset="0"/>
                <a:cs typeface="+mn-cs"/>
              </a:rPr>
              <a:t>Orthod</a:t>
            </a:r>
            <a:r>
              <a:rPr lang="en-GB" sz="1400" dirty="0">
                <a:solidFill>
                  <a:prstClr val="black"/>
                </a:solidFill>
                <a:latin typeface="Garamond" pitchFamily="18" charset="0"/>
                <a:cs typeface="+mn-cs"/>
              </a:rPr>
              <a:t> </a:t>
            </a:r>
            <a:r>
              <a:rPr lang="en-GB" sz="1400" dirty="0" err="1">
                <a:solidFill>
                  <a:prstClr val="black"/>
                </a:solidFill>
                <a:latin typeface="Garamond" pitchFamily="18" charset="0"/>
                <a:cs typeface="+mn-cs"/>
              </a:rPr>
              <a:t>Dentofacial</a:t>
            </a:r>
            <a:r>
              <a:rPr lang="en-GB" sz="1400" dirty="0">
                <a:solidFill>
                  <a:prstClr val="black"/>
                </a:solidFill>
                <a:latin typeface="Garamond" pitchFamily="18" charset="0"/>
                <a:cs typeface="+mn-cs"/>
              </a:rPr>
              <a:t> </a:t>
            </a:r>
            <a:r>
              <a:rPr lang="en-GB" sz="1400" dirty="0" err="1">
                <a:solidFill>
                  <a:prstClr val="black"/>
                </a:solidFill>
                <a:latin typeface="Garamond" pitchFamily="18" charset="0"/>
                <a:cs typeface="+mn-cs"/>
              </a:rPr>
              <a:t>Orthop</a:t>
            </a:r>
            <a:r>
              <a:rPr lang="en-GB" sz="1400" dirty="0">
                <a:solidFill>
                  <a:prstClr val="black"/>
                </a:solidFill>
                <a:latin typeface="Garamond" pitchFamily="18" charset="0"/>
                <a:cs typeface="+mn-cs"/>
              </a:rPr>
              <a:t>. 2006;</a:t>
            </a:r>
            <a:r>
              <a:rPr lang="sr-Cyrl-RS" sz="1400" dirty="0">
                <a:solidFill>
                  <a:prstClr val="black"/>
                </a:solidFill>
                <a:latin typeface="Garamond" pitchFamily="18" charset="0"/>
                <a:cs typeface="+mn-cs"/>
              </a:rPr>
              <a:t> </a:t>
            </a:r>
            <a:r>
              <a:rPr lang="en-GB" sz="1400" dirty="0">
                <a:solidFill>
                  <a:prstClr val="black"/>
                </a:solidFill>
                <a:latin typeface="Garamond" pitchFamily="18" charset="0"/>
                <a:cs typeface="+mn-cs"/>
              </a:rPr>
              <a:t>129(2):</a:t>
            </a:r>
            <a:r>
              <a:rPr lang="sr-Cyrl-RS" sz="1400" dirty="0">
                <a:solidFill>
                  <a:prstClr val="black"/>
                </a:solidFill>
                <a:latin typeface="Garamond" pitchFamily="18" charset="0"/>
                <a:cs typeface="+mn-cs"/>
              </a:rPr>
              <a:t> </a:t>
            </a:r>
            <a:r>
              <a:rPr lang="en-GB" sz="1400" dirty="0">
                <a:solidFill>
                  <a:prstClr val="black"/>
                </a:solidFill>
                <a:latin typeface="Garamond" pitchFamily="18" charset="0"/>
                <a:cs typeface="+mn-cs"/>
              </a:rPr>
              <a:t>176-84.</a:t>
            </a:r>
          </a:p>
        </p:txBody>
      </p:sp>
      <p:grpSp>
        <p:nvGrpSpPr>
          <p:cNvPr id="2" name="Group 10"/>
          <p:cNvGrpSpPr/>
          <p:nvPr/>
        </p:nvGrpSpPr>
        <p:grpSpPr>
          <a:xfrm>
            <a:off x="838200" y="2288679"/>
            <a:ext cx="2438400" cy="967382"/>
            <a:chOff x="0" y="248"/>
            <a:chExt cx="2438400" cy="967382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5" name="Rounded Rectangle 14"/>
            <p:cNvSpPr/>
            <p:nvPr/>
          </p:nvSpPr>
          <p:spPr>
            <a:xfrm>
              <a:off x="0" y="248"/>
              <a:ext cx="2438400" cy="967382"/>
            </a:xfrm>
            <a:prstGeom prst="round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ounded Rectangle 4"/>
            <p:cNvSpPr/>
            <p:nvPr/>
          </p:nvSpPr>
          <p:spPr>
            <a:xfrm>
              <a:off x="47224" y="47472"/>
              <a:ext cx="2343952" cy="872934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2870" tIns="51435" rIns="102870" bIns="51435" spcCol="1270" anchor="ctr"/>
            <a:lstStyle/>
            <a:p>
              <a:pPr algn="ctr" defTabSz="12001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sr-Cyrl-RS" sz="2700" dirty="0"/>
                <a:t>афективни симптоми</a:t>
              </a:r>
              <a:endParaRPr lang="en-GB" sz="2700" dirty="0"/>
            </a:p>
          </p:txBody>
        </p:sp>
      </p:grpSp>
      <p:grpSp>
        <p:nvGrpSpPr>
          <p:cNvPr id="3" name="Group 11"/>
          <p:cNvGrpSpPr/>
          <p:nvPr/>
        </p:nvGrpSpPr>
        <p:grpSpPr>
          <a:xfrm>
            <a:off x="838200" y="3352800"/>
            <a:ext cx="2438400" cy="967382"/>
            <a:chOff x="0" y="1064369"/>
            <a:chExt cx="2438400" cy="967382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3" name="Rounded Rectangle 12"/>
            <p:cNvSpPr/>
            <p:nvPr/>
          </p:nvSpPr>
          <p:spPr>
            <a:xfrm>
              <a:off x="0" y="1064369"/>
              <a:ext cx="2438400" cy="967382"/>
            </a:xfrm>
            <a:prstGeom prst="round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ounded Rectangle 6"/>
            <p:cNvSpPr/>
            <p:nvPr/>
          </p:nvSpPr>
          <p:spPr>
            <a:xfrm>
              <a:off x="47224" y="1111593"/>
              <a:ext cx="2343952" cy="872934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2870" tIns="51435" rIns="102870" bIns="51435" spcCol="1270" anchor="ctr"/>
            <a:lstStyle/>
            <a:p>
              <a:pPr algn="ctr" defTabSz="12001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sr-Cyrl-RS" sz="2700" dirty="0"/>
                <a:t>когнитивни симптоми</a:t>
              </a:r>
              <a:endParaRPr lang="en-GB" sz="2700" dirty="0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r>
              <a:rPr lang="en-US"/>
              <a:t>Нежељена дејства антипсихотика</a:t>
            </a:r>
            <a:br>
              <a:rPr lang="en-US"/>
            </a:br>
            <a:r>
              <a:rPr lang="en-US"/>
              <a:t>- значај за стоматолошку праксу</a:t>
            </a:r>
            <a:endParaRPr lang="en-GB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0" y="1447800"/>
          <a:ext cx="868680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95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95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0297">
                <a:tc>
                  <a:txBody>
                    <a:bodyPr/>
                    <a:lstStyle/>
                    <a:p>
                      <a:pPr algn="ctr"/>
                      <a:r>
                        <a:rPr lang="sr-Cyrl-RS" dirty="0"/>
                        <a:t>група</a:t>
                      </a:r>
                      <a:r>
                        <a:rPr lang="sr-Cyrl-RS" baseline="0" dirty="0"/>
                        <a:t> антипсихотика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/>
                        <a:t>представници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/>
                        <a:t>нежељена</a:t>
                      </a:r>
                      <a:r>
                        <a:rPr lang="sr-Cyrl-RS" baseline="0" dirty="0"/>
                        <a:t> дејства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53193">
                <a:tc>
                  <a:txBody>
                    <a:bodyPr/>
                    <a:lstStyle/>
                    <a:p>
                      <a:pPr algn="ctr"/>
                      <a:endParaRPr lang="sr-Cyrl-RS" b="1" dirty="0"/>
                    </a:p>
                    <a:p>
                      <a:pPr algn="ctr"/>
                      <a:endParaRPr lang="sr-Cyrl-RS" b="1" dirty="0"/>
                    </a:p>
                    <a:p>
                      <a:pPr algn="ctr"/>
                      <a:endParaRPr lang="sr-Cyrl-RS" b="1" dirty="0"/>
                    </a:p>
                    <a:p>
                      <a:pPr algn="ctr"/>
                      <a:r>
                        <a:rPr lang="sr-Cyrl-RS" b="1" dirty="0"/>
                        <a:t>типични антипсихотици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r-Cyrl-RS" dirty="0"/>
                    </a:p>
                    <a:p>
                      <a:pPr algn="ctr"/>
                      <a:endParaRPr lang="sr-Cyrl-RS" dirty="0"/>
                    </a:p>
                    <a:p>
                      <a:pPr algn="ctr"/>
                      <a:r>
                        <a:rPr lang="sr-Cyrl-RS" dirty="0"/>
                        <a:t>хлорпромазин</a:t>
                      </a:r>
                    </a:p>
                    <a:p>
                      <a:pPr algn="ctr"/>
                      <a:r>
                        <a:rPr lang="sr-Cyrl-RS" dirty="0"/>
                        <a:t>халоперидол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sr-Cyrl-RS" dirty="0"/>
                        <a:t>- ксеростомија, сијалореја</a:t>
                      </a:r>
                    </a:p>
                    <a:p>
                      <a:pPr algn="l"/>
                      <a:r>
                        <a:rPr lang="sr-Cyrl-RS" dirty="0"/>
                        <a:t>- дистонија</a:t>
                      </a:r>
                    </a:p>
                    <a:p>
                      <a:pPr algn="l"/>
                      <a:r>
                        <a:rPr lang="sr-Cyrl-RS" dirty="0"/>
                        <a:t>- немир</a:t>
                      </a:r>
                    </a:p>
                    <a:p>
                      <a:pPr algn="l"/>
                      <a:r>
                        <a:rPr lang="sr-Cyrl-RS" dirty="0"/>
                        <a:t>- брадикинезија</a:t>
                      </a:r>
                    </a:p>
                    <a:p>
                      <a:pPr algn="l"/>
                      <a:r>
                        <a:rPr lang="sr-Cyrl-RS" dirty="0"/>
                        <a:t>- тремор</a:t>
                      </a:r>
                    </a:p>
                    <a:p>
                      <a:pPr algn="l"/>
                      <a:r>
                        <a:rPr lang="sr-Cyrl-RS" dirty="0"/>
                        <a:t>-</a:t>
                      </a:r>
                      <a:r>
                        <a:rPr lang="sr-Cyrl-RS" baseline="0" dirty="0"/>
                        <a:t> </a:t>
                      </a:r>
                      <a:r>
                        <a:rPr lang="sr-Cyrl-RS" dirty="0"/>
                        <a:t>екстрапирамидални</a:t>
                      </a:r>
                      <a:r>
                        <a:rPr lang="sr-Cyrl-RS" baseline="0" dirty="0"/>
                        <a:t>   синдром</a:t>
                      </a:r>
                      <a:endParaRPr lang="sr-Cyrl-R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8510">
                <a:tc>
                  <a:txBody>
                    <a:bodyPr/>
                    <a:lstStyle/>
                    <a:p>
                      <a:pPr algn="ctr"/>
                      <a:endParaRPr lang="sr-Cyrl-RS" b="1" dirty="0"/>
                    </a:p>
                    <a:p>
                      <a:pPr algn="ctr"/>
                      <a:r>
                        <a:rPr lang="sr-Cyrl-RS" b="1" dirty="0"/>
                        <a:t>атипични</a:t>
                      </a:r>
                      <a:r>
                        <a:rPr lang="sr-Cyrl-RS" b="1" baseline="0" dirty="0"/>
                        <a:t> антипсихотици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/>
                        <a:t>клозапин</a:t>
                      </a:r>
                    </a:p>
                    <a:p>
                      <a:pPr algn="ctr"/>
                      <a:r>
                        <a:rPr lang="sr-Cyrl-RS" dirty="0"/>
                        <a:t>рисперидон</a:t>
                      </a:r>
                    </a:p>
                    <a:p>
                      <a:pPr algn="ctr"/>
                      <a:r>
                        <a:rPr lang="sr-Cyrl-RS" dirty="0"/>
                        <a:t>оланзапин</a:t>
                      </a:r>
                    </a:p>
                    <a:p>
                      <a:pPr algn="ctr"/>
                      <a:r>
                        <a:rPr lang="sr-Cyrl-RS" dirty="0"/>
                        <a:t>кветиапин</a:t>
                      </a:r>
                    </a:p>
                    <a:p>
                      <a:pPr algn="ctr"/>
                      <a:r>
                        <a:rPr lang="sr-Cyrl-RS" dirty="0"/>
                        <a:t>зипрасидон</a:t>
                      </a:r>
                    </a:p>
                    <a:p>
                      <a:pPr algn="ctr"/>
                      <a:r>
                        <a:rPr lang="sr-Cyrl-RS" dirty="0"/>
                        <a:t>арипипразол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sr-Cyrl-RS" dirty="0"/>
                        <a:t>- ксеростомија</a:t>
                      </a:r>
                    </a:p>
                    <a:p>
                      <a:pPr algn="l"/>
                      <a:r>
                        <a:rPr lang="sr-Cyrl-RS" dirty="0"/>
                        <a:t>- повећање телесне</a:t>
                      </a:r>
                      <a:r>
                        <a:rPr lang="sr-Cyrl-RS" baseline="0" dirty="0"/>
                        <a:t> масе</a:t>
                      </a:r>
                    </a:p>
                    <a:p>
                      <a:pPr algn="l"/>
                      <a:r>
                        <a:rPr lang="sr-Cyrl-RS" baseline="0" dirty="0"/>
                        <a:t>- инсулинска резистенција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141" name="Rectangle 4"/>
          <p:cNvSpPr>
            <a:spLocks noChangeArrowheads="1"/>
          </p:cNvSpPr>
          <p:nvPr/>
        </p:nvSpPr>
        <p:spPr bwMode="auto">
          <a:xfrm>
            <a:off x="304800" y="6019800"/>
            <a:ext cx="86106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r" eaLnBrk="0" hangingPunct="0">
              <a:spcBef>
                <a:spcPct val="20000"/>
              </a:spcBef>
            </a:pPr>
            <a:r>
              <a:rPr lang="en-GB" sz="1400">
                <a:solidFill>
                  <a:srgbClr val="000000"/>
                </a:solidFill>
                <a:latin typeface="Garamond" pitchFamily="18" charset="0"/>
              </a:rPr>
              <a:t>Neeley WW 2nd, Kluemper GT, Hays LR.</a:t>
            </a:r>
            <a:r>
              <a:rPr lang="en-US" sz="1400">
                <a:solidFill>
                  <a:srgbClr val="000000"/>
                </a:solidFill>
                <a:latin typeface="Garamond" pitchFamily="18" charset="0"/>
              </a:rPr>
              <a:t> </a:t>
            </a:r>
            <a:r>
              <a:rPr lang="en-GB" sz="1400">
                <a:solidFill>
                  <a:srgbClr val="000000"/>
                </a:solidFill>
                <a:latin typeface="Garamond" pitchFamily="18" charset="0"/>
              </a:rPr>
              <a:t>Psychiatry in orthodontics. </a:t>
            </a:r>
            <a:endParaRPr lang="en-US" sz="1400">
              <a:solidFill>
                <a:srgbClr val="000000"/>
              </a:solidFill>
              <a:latin typeface="Garamond" pitchFamily="18" charset="0"/>
            </a:endParaRPr>
          </a:p>
          <a:p>
            <a:pPr marL="342900" indent="-342900" algn="r" eaLnBrk="0" hangingPunct="0">
              <a:spcBef>
                <a:spcPct val="20000"/>
              </a:spcBef>
            </a:pPr>
            <a:r>
              <a:rPr lang="en-GB" sz="1400">
                <a:solidFill>
                  <a:srgbClr val="000000"/>
                </a:solidFill>
                <a:latin typeface="Garamond" pitchFamily="18" charset="0"/>
              </a:rPr>
              <a:t>Part 1: Typical adolescent psychiatric disorders and their relevance to orthodontic practice.</a:t>
            </a:r>
            <a:r>
              <a:rPr lang="en-US" sz="1400">
                <a:solidFill>
                  <a:srgbClr val="000000"/>
                </a:solidFill>
                <a:latin typeface="Garamond" pitchFamily="18" charset="0"/>
              </a:rPr>
              <a:t> </a:t>
            </a:r>
          </a:p>
          <a:p>
            <a:pPr marL="342900" indent="-342900" algn="r" eaLnBrk="0" hangingPunct="0">
              <a:spcBef>
                <a:spcPct val="20000"/>
              </a:spcBef>
            </a:pPr>
            <a:r>
              <a:rPr lang="en-GB" sz="1400">
                <a:solidFill>
                  <a:srgbClr val="000000"/>
                </a:solidFill>
                <a:latin typeface="Garamond" pitchFamily="18" charset="0"/>
              </a:rPr>
              <a:t>Am J Orthod Dentofacial Orthop. 2006;</a:t>
            </a:r>
            <a:r>
              <a:rPr lang="en-US" sz="1400">
                <a:solidFill>
                  <a:srgbClr val="000000"/>
                </a:solidFill>
                <a:latin typeface="Garamond" pitchFamily="18" charset="0"/>
              </a:rPr>
              <a:t> </a:t>
            </a:r>
            <a:r>
              <a:rPr lang="en-GB" sz="1400">
                <a:solidFill>
                  <a:srgbClr val="000000"/>
                </a:solidFill>
                <a:latin typeface="Garamond" pitchFamily="18" charset="0"/>
              </a:rPr>
              <a:t>129(2):</a:t>
            </a:r>
            <a:r>
              <a:rPr lang="en-US" sz="1400">
                <a:solidFill>
                  <a:srgbClr val="000000"/>
                </a:solidFill>
                <a:latin typeface="Garamond" pitchFamily="18" charset="0"/>
              </a:rPr>
              <a:t> </a:t>
            </a:r>
            <a:r>
              <a:rPr lang="en-GB" sz="1400">
                <a:solidFill>
                  <a:srgbClr val="000000"/>
                </a:solidFill>
                <a:latin typeface="Garamond" pitchFamily="18" charset="0"/>
              </a:rPr>
              <a:t>176-84.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r>
              <a:rPr lang="en-US" sz="4000" b="1"/>
              <a:t>Извод из историје болести пацијента </a:t>
            </a:r>
            <a:endParaRPr lang="en-GB" sz="4000" b="1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686800" cy="5135563"/>
          </a:xfrm>
        </p:spPr>
        <p:txBody>
          <a:bodyPr/>
          <a:lstStyle/>
          <a:p>
            <a:r>
              <a:rPr lang="en-US" sz="2200"/>
              <a:t>Пацијент стар 36. година, мушког пола, инжињер електротехнике, неожењен, незапослен, живи са мајком и оцем у сеоском домаћинству</a:t>
            </a:r>
          </a:p>
          <a:p>
            <a:r>
              <a:rPr lang="en-US" sz="2200"/>
              <a:t>Више пута је болнички лечен од схизофреније, различитим терапијским протоколима</a:t>
            </a:r>
          </a:p>
          <a:p>
            <a:r>
              <a:rPr lang="en-US" sz="2200"/>
              <a:t>Актуелно је примљен у болницу јер му се ментално стање погоршало због нередовног узимања терапије</a:t>
            </a:r>
          </a:p>
          <a:p>
            <a:r>
              <a:rPr lang="en-US" sz="2200"/>
              <a:t>Осећа да је “под присмотром служби”, комуницира са “странцима” о продаји крагујевачких предузећа посредством малог транзистора и “чипа у зубу”, који су му уградили</a:t>
            </a:r>
          </a:p>
          <a:p>
            <a:r>
              <a:rPr lang="en-US" sz="2200"/>
              <a:t>Не сећа се када нити како му је уграђен “чип”, нити зна зашто је баш он за то изабран</a:t>
            </a:r>
          </a:p>
          <a:p>
            <a:r>
              <a:rPr lang="en-US" sz="2200"/>
              <a:t>Током интервјуа показује “тамну пукотину”, од које осећа повремено “трнце” и “суше му се уста” и тада зна да “креће пренос информација”</a:t>
            </a:r>
          </a:p>
          <a:p>
            <a:r>
              <a:rPr lang="en-US" sz="2200"/>
              <a:t>Неповерљив према непознатим особама </a:t>
            </a:r>
          </a:p>
          <a:p>
            <a:endParaRPr lang="en-GB" sz="22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Питања за дискусију:</a:t>
            </a:r>
            <a:endParaRPr lang="en-GB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Како успоставити комуникацију са овим пацијентом?</a:t>
            </a:r>
          </a:p>
          <a:p>
            <a:r>
              <a:rPr lang="en-US" sz="2800"/>
              <a:t>Који је терапијски редослед приоритета: стоматолошка наспрам психијатријске терапије?</a:t>
            </a:r>
          </a:p>
          <a:p>
            <a:r>
              <a:rPr lang="en-US" sz="2800"/>
              <a:t>Да ли је могуће да пацијент има и болне сензације у усној дупљи истовремено са погоршањем менталног стања?</a:t>
            </a:r>
          </a:p>
          <a:p>
            <a:r>
              <a:rPr lang="en-US" sz="2800"/>
              <a:t>Каква је перцепција, а каква интерпретација доживљаја пацијента у психотичној епизоди?</a:t>
            </a:r>
          </a:p>
          <a:p>
            <a:endParaRPr lang="en-US" sz="2800"/>
          </a:p>
          <a:p>
            <a:endParaRPr lang="en-GB" sz="2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/>
              <a:t>Одговоре </a:t>
            </a:r>
            <a:r>
              <a:rPr lang="sr-Cyrl-RS" dirty="0"/>
              <a:t>на питања са претходног слајда размотрити индивидуално, у неколико реченица</a:t>
            </a:r>
            <a:r>
              <a:rPr lang="en-US" dirty="0"/>
              <a:t>, </a:t>
            </a:r>
            <a:r>
              <a:rPr lang="sr-Cyrl-RS" dirty="0"/>
              <a:t>па текст доставити током дана када је одржана настава, на следећу адресу:</a:t>
            </a:r>
          </a:p>
          <a:p>
            <a:endParaRPr lang="sr-Cyrl-RS" dirty="0"/>
          </a:p>
          <a:p>
            <a:pPr>
              <a:buNone/>
            </a:pPr>
            <a:r>
              <a:rPr lang="en-US" dirty="0"/>
              <a:t>			milicaborovcanin@yahoo.com</a:t>
            </a:r>
            <a:endParaRPr lang="sr-Cyrl-R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Могућности за психијатријско- стоматолошку превенцију</a:t>
            </a:r>
            <a:endParaRPr lang="en-GB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/>
          <a:lstStyle/>
          <a:p>
            <a:r>
              <a:rPr lang="en-US"/>
              <a:t>Ортодонција: блиска веза са пацијентима и стоматологом и фреквентни сусрети-могућност ране опсервације измена у понашању младих </a:t>
            </a:r>
          </a:p>
          <a:p>
            <a:pPr>
              <a:buFont typeface="Arial" charset="0"/>
              <a:buNone/>
            </a:pPr>
            <a:endParaRPr lang="en-US"/>
          </a:p>
          <a:p>
            <a:r>
              <a:rPr lang="en-US"/>
              <a:t>Потребно је да стоматолог размотрити третман пацијента у ремисији и у погоршању схизофреније, уз обавезну консултацију са психијатром</a:t>
            </a:r>
          </a:p>
          <a:p>
            <a:endParaRPr lang="en-US"/>
          </a:p>
          <a:p>
            <a:pPr>
              <a:buFont typeface="Arial" charset="0"/>
              <a:buNone/>
            </a:pPr>
            <a:endParaRPr lang="en-US"/>
          </a:p>
          <a:p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1636</TotalTime>
  <Words>598</Words>
  <Application>Microsoft Office PowerPoint</Application>
  <PresentationFormat>On-screen Show (4:3)</PresentationFormat>
  <Paragraphs>93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Garamond</vt:lpstr>
      <vt:lpstr>Office Theme</vt:lpstr>
      <vt:lpstr>Стоматолошки третман пацијената са схизофренијом</vt:lpstr>
      <vt:lpstr>Хигијена зуба пацијената са схизофренијом</vt:lpstr>
      <vt:lpstr>Клиничка слика схизофреније - значај симптома за стоматолошку праксу</vt:lpstr>
      <vt:lpstr>Нежељена дејства антипсихотика - значај за стоматолошку праксу</vt:lpstr>
      <vt:lpstr>Извод из историје болести пацијента </vt:lpstr>
      <vt:lpstr>Питања за дискусију:</vt:lpstr>
      <vt:lpstr>PowerPoint Presentation</vt:lpstr>
      <vt:lpstr>Могућности за психијатријско- стоматолошку превенцију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Прва психоза</dc:title>
  <dc:creator>User</dc:creator>
  <cp:lastModifiedBy>nmuric91@gmail.com</cp:lastModifiedBy>
  <cp:revision>26</cp:revision>
  <dcterms:created xsi:type="dcterms:W3CDTF">2014-09-28T15:24:03Z</dcterms:created>
  <dcterms:modified xsi:type="dcterms:W3CDTF">2020-10-01T15:17:18Z</dcterms:modified>
</cp:coreProperties>
</file>