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0"/>
  </p:notesMasterIdLst>
  <p:sldIdLst>
    <p:sldId id="256" r:id="rId2"/>
    <p:sldId id="258" r:id="rId3"/>
    <p:sldId id="257" r:id="rId4"/>
    <p:sldId id="291" r:id="rId5"/>
    <p:sldId id="259" r:id="rId6"/>
    <p:sldId id="265" r:id="rId7"/>
    <p:sldId id="295" r:id="rId8"/>
    <p:sldId id="260" r:id="rId9"/>
    <p:sldId id="287" r:id="rId10"/>
    <p:sldId id="273" r:id="rId11"/>
    <p:sldId id="274" r:id="rId12"/>
    <p:sldId id="286" r:id="rId13"/>
    <p:sldId id="292" r:id="rId14"/>
    <p:sldId id="304" r:id="rId15"/>
    <p:sldId id="294" r:id="rId16"/>
    <p:sldId id="297" r:id="rId17"/>
    <p:sldId id="298" r:id="rId18"/>
    <p:sldId id="269" r:id="rId19"/>
    <p:sldId id="261" r:id="rId20"/>
    <p:sldId id="299" r:id="rId21"/>
    <p:sldId id="300" r:id="rId22"/>
    <p:sldId id="275" r:id="rId23"/>
    <p:sldId id="270" r:id="rId24"/>
    <p:sldId id="279" r:id="rId25"/>
    <p:sldId id="280" r:id="rId26"/>
    <p:sldId id="281" r:id="rId27"/>
    <p:sldId id="282" r:id="rId28"/>
    <p:sldId id="283" r:id="rId29"/>
    <p:sldId id="264" r:id="rId30"/>
    <p:sldId id="302" r:id="rId31"/>
    <p:sldId id="284" r:id="rId32"/>
    <p:sldId id="288" r:id="rId33"/>
    <p:sldId id="276" r:id="rId34"/>
    <p:sldId id="277" r:id="rId35"/>
    <p:sldId id="301" r:id="rId36"/>
    <p:sldId id="278" r:id="rId37"/>
    <p:sldId id="285" r:id="rId38"/>
    <p:sldId id="289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723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B16716-78A4-44B9-AC18-6543572520C9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AC7B731-8390-4E7B-8CEB-9ACEB657D8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19830B-91AF-45DB-950C-DED5A1A87E1E}" type="slidenum">
              <a:rPr lang="en-GB" smtClean="0">
                <a:latin typeface="Arial" pitchFamily="34" charset="0"/>
                <a:cs typeface="Arial" pitchFamily="34" charset="0"/>
              </a:rPr>
              <a:pPr/>
              <a:t>26</a:t>
            </a:fld>
            <a:endParaRPr lang="en-GB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E63DC-F5DE-43BB-80A5-916AAF6F1D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AA48-0D8E-483A-A341-97B921C2EF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A32E1-5921-4649-BEFB-990FA8FF1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B6465-2D51-4D15-B89B-18A34628B7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5640C-625D-4AAC-B2AD-854A1CFADC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F02D0-5F27-4C62-AA34-0DFFC58F6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44B9C-1234-4C79-93DF-3C37883DE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6D895-13FC-48B7-9A5C-3AEE0674B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6A401-842B-4869-9E22-FE3F46B53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1E672-3CCB-4887-8A37-48D3C40EE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11EC6-C4F4-43F0-BBC0-9AA5F8BA1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2717D-9407-4FC1-82B4-6C57F781F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12E9134-A35C-47BA-8532-710E92E70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8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ds.yahoo.com/S=96062857/K=psycho/v=2/SID=w/TID=I999_73/l=II/R=26/SS=i/OID=1ea34c79e2a63a96/SIG=1hh69r5lo/EXP=1131033274/*-http%3A/images.search.yahoo.com/search/images/view?back=http%3A%2F%2Fimages.search.yahoo.com%2Fsearch%2Fimages%3F_adv_prop%3Dimages%26imgsz%3Dall%26vf%3Dall%26va%3Dpsycho%26ei%3DUTF-8%26fr%3Dslv1-%26b%3D21&amp;h=243&amp;w=284&amp;imgcurl=www.kprf.ru%2Fclipart%2Fmisc%2Fpsycho.jpg&amp;imgurl=www.kprf.ru%2Fclipart%2Fmisc%2Fpsycho.jpg&amp;size=12.6kB&amp;name=psycho.jpg&amp;rcurl=http%3A%2F%2F44141.rapidforum.com%2Ftopic%3D100181254283%26startid%3D2&amp;rurl=http%3A%2F%2F44141.rapidforum.com%2Ftopic%3D100181254283%26startid%3D2&amp;p=psycho&amp;type=jpeg&amp;no=26&amp;tt=102,881&amp;ei=UTF-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rds.yahoo.com/S=96062857/K=psycho/v=2/SID=w/TID=I999_73/l=II/R=25/SS=i/OID=17c305ebe5d89f84/SIG=1ndqdh7s8/EXP=1131033274/*-http%3A/images.search.yahoo.com/search/images/view?back=http%3A%2F%2Fimages.search.yahoo.com%2Fsearch%2Fimages%3F_adv_prop%3Dimages%26imgsz%3Dall%26vf%3Dall%26va%3Dpsycho%26ei%3DUTF-8%26fr%3Dslv1-%26b%3D21&amp;h=409&amp;w=545&amp;imgcurl=www.scoog.com%2FImages%2FPortfolio%2FPhotographs%2FPsycho-07-03%2Fimages%2FPsycho_07-03_19.jpg&amp;imgurl=www.scoog.com%2FImages%2FPortfolio%2FPhotographs%2FPsycho-07-03%2Fimages%2FPsycho_07-03_19.jpg&amp;size=107.4kB&amp;name=Psycho_07-03_19.jpg&amp;rcurl=http%3A%2F%2Fwww.scoog.com%2FImages%2FPortfolio%2FPhotographs%2FPsycho-07-03%2Fpages%2FPsycho_07-03_19.htm&amp;rurl=http%3A%2F%2Fwww.scoog.com%2FImages%2FPortfolio%2FPhotographs%2FPsycho-07-03%2Fpages%2FPsycho_07-03_19.htm&amp;p=psycho&amp;type=jpeg&amp;no=25&amp;tt=102,881&amp;ei=UTF-8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6061075" cy="2670175"/>
          </a:xfrm>
        </p:spPr>
        <p:txBody>
          <a:bodyPr/>
          <a:lstStyle/>
          <a:p>
            <a:pPr eaLnBrk="1" hangingPunct="1"/>
            <a:r>
              <a:rPr lang="sr-Latn-CS" sz="2800" b="1">
                <a:solidFill>
                  <a:srgbClr val="FF3300"/>
                </a:solidFill>
              </a:rPr>
              <a:t>ИАСС: Неурологија и психијатрија</a:t>
            </a:r>
            <a:br>
              <a:rPr lang="sr-Latn-CS" sz="2800" b="1">
                <a:solidFill>
                  <a:srgbClr val="FF3300"/>
                </a:solidFill>
              </a:rPr>
            </a:br>
            <a:r>
              <a:rPr lang="sr-Latn-CS" sz="2800" b="1">
                <a:solidFill>
                  <a:srgbClr val="FF3300"/>
                </a:solidFill>
              </a:rPr>
              <a:t>4. недеља наставе</a:t>
            </a:r>
            <a:r>
              <a:rPr lang="en-US" sz="2800" b="1">
                <a:solidFill>
                  <a:srgbClr val="FF3300"/>
                </a:solidFill>
              </a:rPr>
              <a:t> </a:t>
            </a:r>
            <a:r>
              <a:rPr lang="sr-Latn-CS" sz="2800" b="1">
                <a:solidFill>
                  <a:srgbClr val="FF3300"/>
                </a:solidFill>
              </a:rPr>
              <a:t>- други део</a:t>
            </a:r>
            <a:br>
              <a:rPr lang="en-US" sz="2800" b="1">
                <a:solidFill>
                  <a:srgbClr val="FF3300"/>
                </a:solidFill>
              </a:rPr>
            </a:br>
            <a:br>
              <a:rPr lang="en-US" sz="2800" b="1">
                <a:solidFill>
                  <a:srgbClr val="FF3300"/>
                </a:solidFill>
              </a:rPr>
            </a:br>
            <a:br>
              <a:rPr lang="sr-Latn-CS" sz="4000" b="1">
                <a:solidFill>
                  <a:srgbClr val="FF3300"/>
                </a:solidFill>
              </a:rPr>
            </a:br>
            <a:r>
              <a:rPr lang="sr-Cyrl-CS" sz="4000" b="1">
                <a:solidFill>
                  <a:srgbClr val="FF3300"/>
                </a:solidFill>
              </a:rPr>
              <a:t>Перзистентни поремећаји са суманутошћу</a:t>
            </a:r>
            <a:endParaRPr lang="en-US" sz="4000" b="1">
              <a:solidFill>
                <a:srgbClr val="FF33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429000"/>
            <a:ext cx="6781800" cy="2286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z="2800" b="1"/>
          </a:p>
          <a:p>
            <a:pPr eaLnBrk="1" hangingPunct="1">
              <a:lnSpc>
                <a:spcPct val="90000"/>
              </a:lnSpc>
            </a:pPr>
            <a:endParaRPr lang="sr-Cyrl-CS" sz="2800" b="1"/>
          </a:p>
          <a:p>
            <a:pPr eaLnBrk="1" hangingPunct="1">
              <a:lnSpc>
                <a:spcPct val="90000"/>
              </a:lnSpc>
            </a:pPr>
            <a:endParaRPr lang="sr-Cyrl-CS" sz="2800" b="1"/>
          </a:p>
          <a:p>
            <a:pPr eaLnBrk="1" hangingPunct="1">
              <a:lnSpc>
                <a:spcPct val="90000"/>
              </a:lnSpc>
            </a:pPr>
            <a:r>
              <a:rPr lang="sr-Cyrl-CS" sz="2800" b="1"/>
              <a:t>доц. др Милица Боровчанин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000"/>
              <a:t>Факултет медицинских наука, Универзитет у Крагујевцу</a:t>
            </a:r>
            <a:endParaRPr lang="en-US" sz="2000"/>
          </a:p>
        </p:txBody>
      </p:sp>
    </p:spTree>
  </p:cSld>
  <p:clrMapOvr>
    <a:masterClrMapping/>
  </p:clrMapOvr>
  <p:transition advTm="2629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Мишљења о пореклу и основи параноје</a:t>
            </a:r>
            <a:endParaRPr lang="en-US" b="1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82581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CS"/>
              <a:t>Две основне интерпретативне позиције</a:t>
            </a:r>
          </a:p>
          <a:p>
            <a:pPr eaLnBrk="1" hangingPunct="1">
              <a:buFontTx/>
              <a:buNone/>
            </a:pPr>
            <a:r>
              <a:rPr lang="sr-Cyrl-CS"/>
              <a:t>	- да ли се у настанку параноје доминантна улога приписује спољњим или унутрашњим чиниоцима?</a:t>
            </a:r>
          </a:p>
          <a:p>
            <a:pPr eaLnBrk="1" hangingPunct="1">
              <a:buFontTx/>
              <a:buNone/>
            </a:pPr>
            <a:endParaRPr lang="sr-Cyrl-CS"/>
          </a:p>
          <a:p>
            <a:pPr eaLnBrk="1" hangingPunct="1">
              <a:buFontTx/>
              <a:buNone/>
            </a:pPr>
            <a:r>
              <a:rPr lang="sr-Cyrl-CS" b="1">
                <a:solidFill>
                  <a:srgbClr val="CC3300"/>
                </a:solidFill>
              </a:rPr>
              <a:t>Крепелин</a:t>
            </a:r>
            <a:r>
              <a:rPr lang="sr-Cyrl-CS" b="1"/>
              <a:t>:</a:t>
            </a:r>
          </a:p>
          <a:p>
            <a:pPr eaLnBrk="1" hangingPunct="1">
              <a:buFontTx/>
              <a:buNone/>
            </a:pPr>
            <a:r>
              <a:rPr lang="sr-Cyrl-CS"/>
              <a:t>	унутрашњи узроци параноичног поремећаја</a:t>
            </a:r>
          </a:p>
          <a:p>
            <a:pPr eaLnBrk="1" hangingPunct="1">
              <a:buFontTx/>
              <a:buNone/>
            </a:pPr>
            <a:r>
              <a:rPr lang="sr-Cyrl-CS"/>
              <a:t>	и</a:t>
            </a:r>
          </a:p>
          <a:p>
            <a:pPr eaLnBrk="1" hangingPunct="1">
              <a:buFontTx/>
              <a:buNone/>
            </a:pPr>
            <a:r>
              <a:rPr lang="sr-Cyrl-CS"/>
              <a:t>	параноја психогено условљена</a:t>
            </a:r>
            <a:endParaRPr lang="en-US"/>
          </a:p>
        </p:txBody>
      </p:sp>
    </p:spTree>
    <p:custDataLst>
      <p:tags r:id="rId1"/>
    </p:custDataLst>
  </p:cSld>
  <p:clrMapOvr>
    <a:masterClrMapping/>
  </p:clrMapOvr>
  <p:transition advTm="295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2800" b="1"/>
              <a:t>Психоаналитичка интерпретација параноје (</a:t>
            </a:r>
            <a:r>
              <a:rPr lang="sr-Cyrl-CS" sz="2800" b="1">
                <a:solidFill>
                  <a:srgbClr val="CC3300"/>
                </a:solidFill>
              </a:rPr>
              <a:t>Фројд</a:t>
            </a:r>
            <a:r>
              <a:rPr lang="sr-Cyrl-CS" sz="2800" b="1"/>
              <a:t>)</a:t>
            </a:r>
            <a:endParaRPr lang="en-US" sz="2800" b="1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6553200" cy="480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Cyrl-CS" sz="2000"/>
              <a:t>Настаје као резултат пројекција потиснутих хомосексуалних садржаја:</a:t>
            </a:r>
          </a:p>
          <a:p>
            <a:pPr eaLnBrk="1" hangingPunct="1">
              <a:buFontTx/>
              <a:buNone/>
            </a:pPr>
            <a:endParaRPr lang="sr-Cyrl-CS" sz="2000"/>
          </a:p>
          <a:p>
            <a:pPr eaLnBrk="1" hangingPunct="1"/>
            <a:r>
              <a:rPr lang="sr-Cyrl-CS" sz="2000" b="1" i="1"/>
              <a:t>Прва фаза</a:t>
            </a:r>
            <a:r>
              <a:rPr lang="sr-Cyrl-CS" sz="2000"/>
              <a:t>: “Ја га волим, али то треба одбацити, јер су хомосексуалне тежње неприхватљиве.”</a:t>
            </a:r>
          </a:p>
          <a:p>
            <a:pPr eaLnBrk="1" hangingPunct="1">
              <a:buFontTx/>
              <a:buNone/>
            </a:pPr>
            <a:endParaRPr lang="sr-Cyrl-CS" sz="2000"/>
          </a:p>
          <a:p>
            <a:pPr lvl="2" eaLnBrk="1" hangingPunct="1"/>
            <a:r>
              <a:rPr lang="sr-Cyrl-CS" sz="2000" b="1" i="1"/>
              <a:t>Друга фаза</a:t>
            </a:r>
            <a:r>
              <a:rPr lang="sr-Cyrl-CS" sz="2000"/>
              <a:t> (субјект мења однос):</a:t>
            </a:r>
          </a:p>
          <a:p>
            <a:pPr lvl="2" eaLnBrk="1" hangingPunct="1">
              <a:buFontTx/>
              <a:buNone/>
            </a:pPr>
            <a:r>
              <a:rPr lang="sr-Cyrl-CS" sz="2000"/>
              <a:t>	 “Ја га мрзим, али и то треба одбацити, јер то захтева агресивно понашање.”</a:t>
            </a:r>
          </a:p>
          <a:p>
            <a:pPr eaLnBrk="1" hangingPunct="1">
              <a:buFontTx/>
              <a:buNone/>
            </a:pPr>
            <a:endParaRPr lang="sr-Cyrl-CS" sz="2000"/>
          </a:p>
          <a:p>
            <a:pPr lvl="4" eaLnBrk="1" hangingPunct="1"/>
            <a:r>
              <a:rPr lang="sr-Cyrl-CS" sz="2000" b="1" i="1"/>
              <a:t>Трећа фаза</a:t>
            </a:r>
            <a:r>
              <a:rPr lang="sr-Cyrl-CS" sz="2000"/>
              <a:t> (пројекција):</a:t>
            </a:r>
          </a:p>
          <a:p>
            <a:pPr lvl="4" eaLnBrk="1" hangingPunct="1">
              <a:buFontTx/>
              <a:buNone/>
            </a:pPr>
            <a:r>
              <a:rPr lang="sr-Cyrl-CS" sz="2000"/>
              <a:t> “Не мрзим ја њега, већ он мене мрзи и зато ме прогони.”</a:t>
            </a:r>
            <a:endParaRPr lang="en-US" sz="2000"/>
          </a:p>
        </p:txBody>
      </p:sp>
      <p:pic>
        <p:nvPicPr>
          <p:cNvPr id="13316" name="Picture 10" descr="Homosexualit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39000" y="2667000"/>
            <a:ext cx="1676400" cy="2381250"/>
          </a:xfrm>
          <a:noFill/>
        </p:spPr>
      </p:pic>
    </p:spTree>
  </p:cSld>
  <p:clrMapOvr>
    <a:masterClrMapping/>
  </p:clrMapOvr>
  <p:transition advTm="5544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/>
              <a:t>Широк спектар непсихијатријских медицинских стања, као и супстанци, може узроковати суманутости - немају сви пацијенти, на пример са тумором мозга, суманутости</a:t>
            </a:r>
          </a:p>
          <a:p>
            <a:pPr eaLnBrk="1" hangingPunct="1">
              <a:buFontTx/>
              <a:buNone/>
            </a:pPr>
            <a:endParaRPr lang="sr-Cyrl-CS"/>
          </a:p>
          <a:p>
            <a:pPr lvl="2" eaLnBrk="1" hangingPunct="1"/>
            <a:r>
              <a:rPr lang="sr-Cyrl-CS"/>
              <a:t>Неуролошка стања која су најчешће повезана са суманутостима захватају лимбички систем и базалне ганглије</a:t>
            </a:r>
            <a:endParaRPr lang="en-US"/>
          </a:p>
        </p:txBody>
      </p:sp>
      <p:pic>
        <p:nvPicPr>
          <p:cNvPr id="14339" name="Picture 4" descr="limbic%20sys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24300"/>
            <a:ext cx="33432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Биолошки фактори у генези поремећаја суманутости</a:t>
            </a:r>
            <a:endParaRPr lang="sr-Cyrl-CS"/>
          </a:p>
        </p:txBody>
      </p:sp>
    </p:spTree>
  </p:cSld>
  <p:clrMapOvr>
    <a:masterClrMapping/>
  </p:clrMapOvr>
  <p:transition advTm="3549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2800"/>
              <a:t>Међународна класификација болести, десета ревизија (МКБ- </a:t>
            </a:r>
            <a:r>
              <a:rPr lang="sr-Latn-CS" sz="2800"/>
              <a:t>X)</a:t>
            </a:r>
            <a:endParaRPr lang="en-US" sz="280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410575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sr-Latn-CS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</a:t>
            </a:r>
            <a:r>
              <a:rPr lang="sr-Cyrl-CS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22</a:t>
            </a:r>
            <a:r>
              <a:rPr lang="sr-Latn-CS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Cyrl-CS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Перзистентни поремећаји са суманутошћу</a:t>
            </a:r>
          </a:p>
          <a:p>
            <a:pPr eaLnBrk="1" hangingPunct="1">
              <a:defRPr/>
            </a:pPr>
            <a:r>
              <a:rPr lang="sr-Cyrl-CS" dirty="0"/>
              <a:t>Ова група укључује разне поремећаје у којима дуготрајне сумануте идеје чине једину или најуочљивију клиничку карактеристику и који се не могу класификовати као органски, схизофрени или афективни поремећаји </a:t>
            </a:r>
          </a:p>
          <a:p>
            <a:pPr eaLnBrk="1" hangingPunct="1">
              <a:buFontTx/>
              <a:buNone/>
              <a:defRPr/>
            </a:pPr>
            <a:endParaRPr lang="sr-Cyrl-CS" dirty="0"/>
          </a:p>
          <a:p>
            <a:pPr lvl="3" eaLnBrk="1" hangingPunct="1">
              <a:defRPr/>
            </a:pPr>
            <a:r>
              <a:rPr lang="sr-Cyrl-CS" dirty="0"/>
              <a:t>Суманута идеја, или идеје, морају постојати најмање три месеца и морају бити сасвим одређено личне, а не културалне </a:t>
            </a:r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ransition advTm="3449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639175" cy="1219200"/>
          </a:xfrm>
        </p:spPr>
        <p:txBody>
          <a:bodyPr/>
          <a:lstStyle/>
          <a:p>
            <a:pPr algn="r" eaLnBrk="1" hangingPunct="1"/>
            <a:r>
              <a:rPr lang="sr-Cyrl-CS" sz="2400" b="1"/>
              <a:t>Амерички класификациони систем</a:t>
            </a:r>
            <a:r>
              <a:rPr lang="sr-Latn-CS" sz="2400" b="1"/>
              <a:t> </a:t>
            </a:r>
            <a:br>
              <a:rPr lang="en-US" sz="2400" b="1"/>
            </a:br>
            <a:r>
              <a:rPr lang="sr-Latn-CS" sz="2400" b="1"/>
              <a:t>(Diagnostical and Statistical Manual, IV revision</a:t>
            </a:r>
            <a:r>
              <a:rPr lang="en-US" sz="2400" b="1"/>
              <a:t> </a:t>
            </a:r>
            <a:r>
              <a:rPr lang="sr-Latn-CS" sz="2400" b="1">
                <a:solidFill>
                  <a:srgbClr val="FF0000"/>
                </a:solidFill>
              </a:rPr>
              <a:t>- DSM- IV</a:t>
            </a:r>
            <a:r>
              <a:rPr lang="sr-Latn-CS" sz="2400" b="1"/>
              <a:t>)</a:t>
            </a:r>
            <a:endParaRPr lang="en-US" sz="2400" b="1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3988" y="1295400"/>
            <a:ext cx="6326187" cy="19050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sr-Cyrl-CS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297.1 Поремећај са суманутошћу</a:t>
            </a:r>
          </a:p>
          <a:p>
            <a:pPr eaLnBrk="1" hangingPunct="1">
              <a:buFontTx/>
              <a:buNone/>
              <a:defRPr/>
            </a:pPr>
            <a:r>
              <a:rPr lang="sr-Cyrl-CS" dirty="0"/>
              <a:t>Типови: еротомански, грандиозни, 		љубоморе, прогањања, соматски, 	мешовити, неспецификовани</a:t>
            </a:r>
          </a:p>
          <a:p>
            <a:pPr eaLnBrk="1" hangingPunct="1">
              <a:buFontTx/>
              <a:buNone/>
              <a:defRPr/>
            </a:pPr>
            <a:r>
              <a:rPr lang="sr-Latn-RS" b="1" dirty="0">
                <a:solidFill>
                  <a:srgbClr val="FF0000"/>
                </a:solidFill>
              </a:rPr>
              <a:t>DSM-V</a:t>
            </a:r>
            <a:r>
              <a:rPr lang="sr-Latn-RS" dirty="0"/>
              <a:t>: </a:t>
            </a:r>
            <a:r>
              <a:rPr lang="sr-Cyrl-RS" dirty="0"/>
              <a:t>идеја не мора бити бизарна</a:t>
            </a:r>
            <a:endParaRPr lang="sr-Cyrl-CS" dirty="0"/>
          </a:p>
        </p:txBody>
      </p:sp>
      <p:pic>
        <p:nvPicPr>
          <p:cNvPr id="16388" name="Picture 4" descr="paranoia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2638"/>
            <a:ext cx="9144000" cy="353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434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Дефиниција 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Cyrl-CS"/>
              <a:t>Група психоза коју уз благу деперсонализацију, карактеришу поремећаји мишљења, афекта и нагона, различитог интензитета</a:t>
            </a:r>
          </a:p>
          <a:p>
            <a:pPr eaLnBrk="1" hangingPunct="1">
              <a:buFontTx/>
              <a:buNone/>
            </a:pPr>
            <a:endParaRPr lang="sr-Cyrl-CS"/>
          </a:p>
          <a:p>
            <a:pPr eaLnBrk="1" hangingPunct="1">
              <a:buFontTx/>
              <a:buNone/>
            </a:pPr>
            <a:r>
              <a:rPr lang="sr-Cyrl-CS"/>
              <a:t>	</a:t>
            </a:r>
            <a:r>
              <a:rPr lang="sr-Cyrl-CS" b="1" i="1">
                <a:solidFill>
                  <a:srgbClr val="FF3300"/>
                </a:solidFill>
              </a:rPr>
              <a:t>ДОМИНИРАЈУ ПОРЕМЕЋАЈИ МИШЉЕЊА - СУМАНУТЕ ИДЕЈЕ</a:t>
            </a:r>
          </a:p>
        </p:txBody>
      </p:sp>
    </p:spTree>
    <p:custDataLst>
      <p:tags r:id="rId1"/>
    </p:custDataLst>
  </p:cSld>
  <p:clrMapOvr>
    <a:masterClrMapping/>
  </p:clrMapOvr>
  <p:transition advTm="25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b="1"/>
              <a:t>Сумануте идеје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611188" y="1628775"/>
            <a:ext cx="2305050" cy="41052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НА</a:t>
            </a:r>
            <a:r>
              <a:rPr lang="en-US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Ч</a:t>
            </a:r>
            <a:r>
              <a:rPr lang="pt-PT">
                <a:solidFill>
                  <a:schemeClr val="bg2"/>
                </a:solidFill>
                <a:latin typeface="Tahoma" pitchFamily="34" charset="0"/>
              </a:rPr>
              <a:t>ИН НАСТАНКА</a:t>
            </a:r>
          </a:p>
          <a:p>
            <a:pPr algn="ctr"/>
            <a:endParaRPr lang="pt-PT">
              <a:solidFill>
                <a:schemeClr val="bg2"/>
              </a:solidFill>
              <a:latin typeface="Tahoma" pitchFamily="34" charset="0"/>
            </a:endParaRP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Интуитивни</a:t>
            </a: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Интерпретативни</a:t>
            </a: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Имагинаторни</a:t>
            </a: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Халуцинаторни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492500" y="1628775"/>
            <a:ext cx="2159000" cy="16557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СТРУКТУРА</a:t>
            </a:r>
          </a:p>
          <a:p>
            <a:pPr algn="ctr"/>
            <a:endParaRPr lang="pt-PT">
              <a:solidFill>
                <a:schemeClr val="bg2"/>
              </a:solidFill>
              <a:latin typeface="Tahoma" pitchFamily="34" charset="0"/>
            </a:endParaRP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Паранои</a:t>
            </a:r>
            <a:r>
              <a:rPr lang="en-US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ч</a:t>
            </a:r>
            <a:r>
              <a:rPr lang="pt-PT">
                <a:solidFill>
                  <a:schemeClr val="bg2"/>
                </a:solidFill>
                <a:latin typeface="Tahoma" pitchFamily="34" charset="0"/>
              </a:rPr>
              <a:t>на</a:t>
            </a: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Параноидна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492500" y="3716338"/>
            <a:ext cx="2159000" cy="252095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САДР</a:t>
            </a:r>
            <a:r>
              <a:rPr lang="sr-Cyrl-CS">
                <a:solidFill>
                  <a:schemeClr val="bg2"/>
                </a:solidFill>
                <a:latin typeface="Tahoma" pitchFamily="34" charset="0"/>
              </a:rPr>
              <a:t>Ж</a:t>
            </a:r>
            <a:r>
              <a:rPr lang="pt-PT">
                <a:solidFill>
                  <a:schemeClr val="bg2"/>
                </a:solidFill>
                <a:latin typeface="Tahoma" pitchFamily="34" charset="0"/>
              </a:rPr>
              <a:t>АЈ</a:t>
            </a:r>
          </a:p>
          <a:p>
            <a:pPr algn="ctr"/>
            <a:endParaRPr lang="pt-PT">
              <a:solidFill>
                <a:schemeClr val="bg2"/>
              </a:solidFill>
              <a:latin typeface="Tahoma" pitchFamily="34" charset="0"/>
            </a:endParaRP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Персекуција</a:t>
            </a: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Љубомора</a:t>
            </a: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Еротоманија</a:t>
            </a: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Експанзивност</a:t>
            </a: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Депресивност</a:t>
            </a:r>
          </a:p>
          <a:p>
            <a:pPr algn="ctr"/>
            <a:r>
              <a:rPr lang="pt-PT">
                <a:solidFill>
                  <a:schemeClr val="bg2"/>
                </a:solidFill>
                <a:latin typeface="Tahoma" pitchFamily="34" charset="0"/>
              </a:rPr>
              <a:t>Религиозност</a:t>
            </a:r>
          </a:p>
        </p:txBody>
      </p:sp>
      <p:pic>
        <p:nvPicPr>
          <p:cNvPr id="18438" name="Picture 6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2368550"/>
            <a:ext cx="18716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Go to full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3716338"/>
            <a:ext cx="2016125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52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solidFill>
                  <a:srgbClr val="FF3300"/>
                </a:solidFill>
              </a:rPr>
              <a:t>Психопатологија</a:t>
            </a:r>
            <a:r>
              <a:rPr lang="sr-Cyrl-CS" b="1"/>
              <a:t> мишљења- параноидни начин мишљења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sr-Cyrl-CS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b="1">
                <a:solidFill>
                  <a:srgbClr val="CC3300"/>
                </a:solidFill>
              </a:rPr>
              <a:t>Sullivan</a:t>
            </a:r>
            <a:r>
              <a:rPr lang="sr-Latn-CS" sz="2800" b="1"/>
              <a:t> (1951):</a:t>
            </a:r>
            <a:endParaRPr lang="sr-Cyrl-CS" sz="28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8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/>
          </a:p>
          <a:p>
            <a:pPr eaLnBrk="1" hangingPunct="1">
              <a:lnSpc>
                <a:spcPct val="90000"/>
              </a:lnSpc>
            </a:pPr>
            <a:r>
              <a:rPr lang="sr-Cyrl-CS"/>
              <a:t>Пројективно мишљење</a:t>
            </a:r>
          </a:p>
          <a:p>
            <a:pPr eaLnBrk="1" hangingPunct="1">
              <a:lnSpc>
                <a:spcPct val="90000"/>
              </a:lnSpc>
            </a:pPr>
            <a:r>
              <a:rPr lang="sr-Cyrl-CS"/>
              <a:t>Хостилност</a:t>
            </a:r>
          </a:p>
          <a:p>
            <a:pPr eaLnBrk="1" hangingPunct="1">
              <a:lnSpc>
                <a:spcPct val="90000"/>
              </a:lnSpc>
            </a:pPr>
            <a:r>
              <a:rPr lang="sr-Cyrl-CS"/>
              <a:t>Сумњичавост</a:t>
            </a:r>
          </a:p>
          <a:p>
            <a:pPr eaLnBrk="1" hangingPunct="1">
              <a:lnSpc>
                <a:spcPct val="90000"/>
              </a:lnSpc>
            </a:pPr>
            <a:r>
              <a:rPr lang="sr-Cyrl-CS"/>
              <a:t>Придавање повећаног значаја себи</a:t>
            </a:r>
          </a:p>
          <a:p>
            <a:pPr eaLnBrk="1" hangingPunct="1">
              <a:lnSpc>
                <a:spcPct val="90000"/>
              </a:lnSpc>
            </a:pPr>
            <a:r>
              <a:rPr lang="sr-Cyrl-CS"/>
              <a:t>Сумануте идеје прогањања</a:t>
            </a:r>
          </a:p>
          <a:p>
            <a:pPr eaLnBrk="1" hangingPunct="1">
              <a:lnSpc>
                <a:spcPct val="90000"/>
              </a:lnSpc>
            </a:pPr>
            <a:r>
              <a:rPr lang="sr-Cyrl-CS"/>
              <a:t>Сумануте идеје величине</a:t>
            </a:r>
          </a:p>
        </p:txBody>
      </p:sp>
    </p:spTree>
  </p:cSld>
  <p:clrMapOvr>
    <a:masterClrMapping/>
  </p:clrMapOvr>
  <p:transition advTm="2819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Сумануте идеје - садржај</a:t>
            </a:r>
            <a:endParaRPr lang="en-US" b="1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3988" y="1600200"/>
            <a:ext cx="6326187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2000"/>
              <a:t>Уверење да неко (истог пола) жели да оштети пацијента, сумануто уверење да му већи број људи (организација) ради о глави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sr-Cyrl-CS" sz="2000"/>
              <a:t>	(</a:t>
            </a:r>
            <a:r>
              <a:rPr lang="sr-Latn-C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paranoia persecutoria</a:t>
            </a:r>
            <a:r>
              <a:rPr lang="sr-Latn-CS" sz="2000"/>
              <a:t>)</a:t>
            </a:r>
            <a:endParaRPr lang="sr-Cyrl-CS" sz="200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sr-Latn-CS" sz="200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/>
              <a:t>Уверење да је стално оштећен и да по сваку цену треба да тражи своје право и признање за своје праве вредности (</a:t>
            </a:r>
            <a:r>
              <a:rPr lang="sr-Latn-C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paranoia querulatoria</a:t>
            </a:r>
            <a:r>
              <a:rPr lang="sr-Latn-CS" sz="2000"/>
              <a:t>)</a:t>
            </a:r>
            <a:endParaRPr lang="sr-Cyrl-CS" sz="2000"/>
          </a:p>
          <a:p>
            <a:pPr eaLnBrk="1" hangingPunct="1">
              <a:lnSpc>
                <a:spcPct val="90000"/>
              </a:lnSpc>
              <a:defRPr/>
            </a:pPr>
            <a:endParaRPr lang="sr-Latn-CS" sz="200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/>
              <a:t>Убеђеност да га партнер вара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sr-Cyrl-CS" sz="2000"/>
              <a:t>	(</a:t>
            </a:r>
            <a:r>
              <a:rPr lang="sr-Cyrl-C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патолошка љубомора, лудило љубоморе</a:t>
            </a:r>
            <a:r>
              <a:rPr lang="sr-Cyrl-CS" sz="2000"/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sr-Cyrl-CS" sz="200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000"/>
              <a:t>Идеје величине: идеје о властитој важности, изузетном пореклу, да је нека особа супротног пола “смртно” заљубљена у болесника (</a:t>
            </a:r>
            <a:r>
              <a:rPr lang="sr-Cyrl-C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еротичко лудило</a:t>
            </a:r>
            <a:r>
              <a:rPr lang="sr-Cyrl-CS" sz="2000"/>
              <a:t>)</a:t>
            </a:r>
            <a:endParaRPr lang="en-US" sz="2000"/>
          </a:p>
        </p:txBody>
      </p:sp>
    </p:spTree>
  </p:cSld>
  <p:clrMapOvr>
    <a:masterClrMapping/>
  </p:clrMapOvr>
  <p:transition advTm="573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Сумануте идеје - структура</a:t>
            </a:r>
            <a:endParaRPr lang="en-US" b="1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Cyrl-CS" sz="2200"/>
              <a:t>Суманути свет </a:t>
            </a:r>
            <a:r>
              <a:rPr lang="sr-Cyrl-CS" sz="22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веома систематизован</a:t>
            </a:r>
          </a:p>
          <a:p>
            <a:pPr eaLnBrk="1" hangingPunct="1">
              <a:lnSpc>
                <a:spcPct val="90000"/>
              </a:lnSpc>
              <a:defRPr/>
            </a:pPr>
            <a:endParaRPr lang="sr-Cyrl-CS" sz="2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200"/>
              <a:t>Пацијент стално верује да систем није довољно дограђен, да има шупљина</a:t>
            </a:r>
          </a:p>
          <a:p>
            <a:pPr eaLnBrk="1" hangingPunct="1">
              <a:lnSpc>
                <a:spcPct val="90000"/>
              </a:lnSpc>
              <a:defRPr/>
            </a:pPr>
            <a:endParaRPr lang="sr-Cyrl-CS" sz="220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200"/>
              <a:t>Употпуњује систем, дограђује га, обрађује, усавршава</a:t>
            </a:r>
          </a:p>
          <a:p>
            <a:pPr eaLnBrk="1" hangingPunct="1">
              <a:lnSpc>
                <a:spcPct val="90000"/>
              </a:lnSpc>
              <a:defRPr/>
            </a:pPr>
            <a:endParaRPr lang="sr-Cyrl-CS" sz="2200"/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200"/>
              <a:t>Суманути систем постаје саставни део личности, утискује се у све њене поре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sr-Cyrl-CS" sz="22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sr-Cyrl-CS" sz="2200" b="1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чврст, необорив, неизмењив,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sr-Cyrl-CS" sz="2200" b="1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није подложан корекцији</a:t>
            </a:r>
            <a:endParaRPr lang="en-US" sz="2200" b="1" i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>
              <a:solidFill>
                <a:srgbClr val="FF3300"/>
              </a:solidFill>
            </a:endParaRPr>
          </a:p>
        </p:txBody>
      </p:sp>
      <p:pic>
        <p:nvPicPr>
          <p:cNvPr id="21508" name="Picture 4" descr="paranoia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6700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254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sr-Cyrl-C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sr-Cyrl-CS"/>
          </a:p>
        </p:txBody>
      </p:sp>
      <p:pic>
        <p:nvPicPr>
          <p:cNvPr id="4100" name="Picture 4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610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279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solidFill>
                  <a:srgbClr val="FF3300"/>
                </a:solidFill>
              </a:rPr>
              <a:t>Психопатологија</a:t>
            </a:r>
            <a:br>
              <a:rPr lang="sr-Cyrl-CS" b="1">
                <a:solidFill>
                  <a:srgbClr val="FF3300"/>
                </a:solidFill>
              </a:rPr>
            </a:br>
            <a:r>
              <a:rPr lang="sr-Cyrl-CS" b="1"/>
              <a:t>- афективни поремећаји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/>
          </a:p>
          <a:p>
            <a:pPr eaLnBrk="1" hangingPunct="1">
              <a:lnSpc>
                <a:spcPct val="90000"/>
              </a:lnSpc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Идео - афективни блок </a:t>
            </a:r>
            <a:r>
              <a:rPr lang="en-US"/>
              <a:t>=</a:t>
            </a:r>
            <a:r>
              <a:rPr lang="sr-Cyrl-CS"/>
              <a:t> параноичност</a:t>
            </a:r>
          </a:p>
          <a:p>
            <a:pPr eaLnBrk="1" hangingPunct="1">
              <a:lnSpc>
                <a:spcPct val="90000"/>
              </a:lnSpc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“Афективна шаржа”</a:t>
            </a:r>
          </a:p>
          <a:p>
            <a:pPr eaLnBrk="1" hangingPunct="1">
              <a:lnSpc>
                <a:spcPct val="90000"/>
              </a:lnSpc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Снажно поткрепљење афект</a:t>
            </a:r>
            <a:r>
              <a:rPr lang="sr-Latn-CS"/>
              <a:t>a</a:t>
            </a:r>
            <a:r>
              <a:rPr lang="sr-Cyrl-CS"/>
              <a:t> мишљењем и мишљења афектом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Расположење болесника потпуно зависи од садржаја суманутих идеја</a:t>
            </a:r>
          </a:p>
          <a:p>
            <a:pPr eaLnBrk="1" hangingPunct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 advTm="2884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>
                <a:solidFill>
                  <a:srgbClr val="FF3300"/>
                </a:solidFill>
              </a:rPr>
              <a:t>Психопатологија</a:t>
            </a:r>
            <a:br>
              <a:rPr lang="sr-Cyrl-CS" b="1">
                <a:solidFill>
                  <a:srgbClr val="FF3300"/>
                </a:solidFill>
              </a:rPr>
            </a:br>
            <a:r>
              <a:rPr lang="sr-Cyrl-CS" b="1"/>
              <a:t>- поремећај нагона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/>
              <a:t>Несвесни хомоеротизам, као узрок интрапсихичког конфликта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/>
              <a:t>	(Фројдова теорија параноје)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Недостаци: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sr-Cyrl-CS"/>
              <a:t>Нема објективних метода за детекцију конфликта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sr-Cyrl-CS"/>
              <a:t>Фројдов став: “Сваки човек је у извесној мери са несвесним хомосексуалним конфликтом”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sr-Cyrl-CS"/>
              <a:t>И хомосексулаци обољевају од суманутих психоза</a:t>
            </a:r>
          </a:p>
          <a:p>
            <a:pPr eaLnBrk="1" hangingPunct="1">
              <a:lnSpc>
                <a:spcPct val="90000"/>
              </a:lnSpc>
            </a:pPr>
            <a:endParaRPr lang="sr-Cyrl-CS"/>
          </a:p>
        </p:txBody>
      </p:sp>
    </p:spTree>
  </p:cSld>
  <p:clrMapOvr>
    <a:masterClrMapping/>
  </p:clrMapOvr>
  <p:transition advTm="3258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05025" y="228600"/>
            <a:ext cx="7038975" cy="6248400"/>
          </a:xfrm>
        </p:spPr>
        <p:txBody>
          <a:bodyPr/>
          <a:lstStyle/>
          <a:p>
            <a:pPr eaLnBrk="1" hangingPunct="1"/>
            <a:endParaRPr lang="sr-Cyrl-CS"/>
          </a:p>
          <a:p>
            <a:pPr eaLnBrk="1" hangingPunct="1"/>
            <a:r>
              <a:rPr lang="sr-Cyrl-CS"/>
              <a:t>Личност, односно њена “фасада”, </a:t>
            </a:r>
          </a:p>
          <a:p>
            <a:pPr eaLnBrk="1" hangingPunct="1">
              <a:buFontTx/>
              <a:buNone/>
            </a:pPr>
            <a:r>
              <a:rPr lang="sr-Cyrl-CS"/>
              <a:t>	дуго остаје потпуно очувана</a:t>
            </a:r>
          </a:p>
          <a:p>
            <a:pPr eaLnBrk="1" hangingPunct="1"/>
            <a:endParaRPr lang="sr-Cyrl-CS"/>
          </a:p>
          <a:p>
            <a:pPr eaLnBrk="1" hangingPunct="1"/>
            <a:r>
              <a:rPr lang="sr-Cyrl-CS"/>
              <a:t>Већина когнитивних психичких функција у овом менталном поремећају је очувана (оријентација, опажање, памћење, пажња, интелигенција)</a:t>
            </a:r>
          </a:p>
          <a:p>
            <a:pPr eaLnBrk="1" hangingPunct="1"/>
            <a:endParaRPr lang="sr-Cyrl-CS"/>
          </a:p>
          <a:p>
            <a:pPr eaLnBrk="1" hangingPunct="1"/>
            <a:r>
              <a:rPr lang="sr-Cyrl-CS"/>
              <a:t>Могу се јавити обмане сећања - фалсификује властита сећања, саображавајући их потребама свог суманутог система</a:t>
            </a:r>
          </a:p>
          <a:p>
            <a:pPr eaLnBrk="1" hangingPunct="1">
              <a:buFontTx/>
              <a:buNone/>
            </a:pPr>
            <a:endParaRPr lang="sr-Cyrl-CS"/>
          </a:p>
          <a:p>
            <a:pPr eaLnBrk="1" hangingPunct="1"/>
            <a:r>
              <a:rPr lang="sr-Cyrl-CS"/>
              <a:t>Опште интелектуалне способности у великом броју су изнад просека</a:t>
            </a:r>
            <a:endParaRPr lang="en-US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1828800" y="533400"/>
            <a:ext cx="420688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П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С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И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Х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О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П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А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Т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О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Л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О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Г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И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Ј</a:t>
            </a:r>
          </a:p>
          <a:p>
            <a:pPr>
              <a:defRPr/>
            </a:pPr>
            <a:r>
              <a:rPr lang="sr-Cyrl-CS" sz="24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А</a:t>
            </a:r>
            <a:endParaRPr lang="en-US" sz="24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ransition advTm="3913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Клиничке форме </a:t>
            </a:r>
            <a:endParaRPr lang="en-US" b="1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sr-Cyrl-CS"/>
              <a:t>Психозе суманутих страсти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sr-Cyrl-CS"/>
              <a:t>Психоза љубоморе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r>
              <a:rPr lang="sr-Cyrl-CS"/>
              <a:t>	(лудило љубоморе)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sr-Cyrl-CS"/>
              <a:t>Суманута еротичност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r>
              <a:rPr lang="sr-Cyrl-CS"/>
              <a:t>	(еротоманија)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endParaRPr lang="sr-Cyrl-CS"/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sr-Cyrl-CS"/>
              <a:t>Психозе суманутих захтева (ревандикације)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sr-Cyrl-CS"/>
              <a:t>Кверуланти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sr-Cyrl-CS"/>
              <a:t>Проналазачи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sr-Cyrl-CS"/>
              <a:t>Пасионирани идеалисти</a:t>
            </a:r>
            <a:endParaRPr lang="en-US"/>
          </a:p>
        </p:txBody>
      </p:sp>
    </p:spTree>
  </p:cSld>
  <p:clrMapOvr>
    <a:masterClrMapping/>
  </p:clrMapOvr>
  <p:transition advTm="298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Патолошка љубомора </a:t>
            </a:r>
            <a:br>
              <a:rPr lang="sr-Cyrl-CS" b="1"/>
            </a:br>
            <a:r>
              <a:rPr lang="sr-Cyrl-CS" b="1"/>
              <a:t>(</a:t>
            </a:r>
            <a:r>
              <a:rPr lang="sr-Latn-CS" b="1"/>
              <a:t>Sy </a:t>
            </a:r>
            <a:r>
              <a:rPr lang="sr-Cyrl-CS" b="1"/>
              <a:t>Отело)</a:t>
            </a:r>
            <a:endParaRPr lang="en-US" b="1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200"/>
              <a:t>Поред ендогене, страствене психозе љубоморе испољавају алкохоличари, сенилно дементни, токсикомани, а описана је и у епилептичара, у болесника од паркинсонизма и прогресивне парализе</a:t>
            </a:r>
          </a:p>
          <a:p>
            <a:pPr eaLnBrk="1" hangingPunct="1">
              <a:buFontTx/>
              <a:buNone/>
            </a:pPr>
            <a:endParaRPr lang="sr-Cyrl-CS" sz="2200"/>
          </a:p>
          <a:p>
            <a:pPr eaLnBrk="1" hangingPunct="1"/>
            <a:r>
              <a:rPr lang="sr-Cyrl-CS" sz="2200"/>
              <a:t>Траје дуго и јавља се у налетима, који мењају личност споро, али прогресивно</a:t>
            </a:r>
          </a:p>
          <a:p>
            <a:pPr eaLnBrk="1" hangingPunct="1">
              <a:buFontTx/>
              <a:buNone/>
            </a:pPr>
            <a:endParaRPr lang="sr-Cyrl-CS" sz="2200"/>
          </a:p>
          <a:p>
            <a:pPr eaLnBrk="1" hangingPunct="1"/>
            <a:r>
              <a:rPr lang="sr-Cyrl-CS" sz="2200"/>
              <a:t>Реалну ситуацију болесник трансформише увођењем трећег, имагинарног партнера, ривала у којег се пројектује мржња - изводе се незамисливе “комбинације и перипетије”</a:t>
            </a:r>
            <a:endParaRPr lang="en-US" sz="2200"/>
          </a:p>
        </p:txBody>
      </p:sp>
    </p:spTree>
  </p:cSld>
  <p:clrMapOvr>
    <a:masterClrMapping/>
  </p:clrMapOvr>
  <p:transition advTm="4949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Еротоманија</a:t>
            </a:r>
            <a:br>
              <a:rPr lang="sr-Cyrl-CS" b="1"/>
            </a:br>
            <a:endParaRPr lang="en-US" b="1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3988" y="1371600"/>
            <a:ext cx="6326187" cy="4754563"/>
          </a:xfrm>
        </p:spPr>
        <p:txBody>
          <a:bodyPr/>
          <a:lstStyle/>
          <a:p>
            <a:pPr eaLnBrk="1" hangingPunct="1"/>
            <a:r>
              <a:rPr lang="sr-Cyrl-CS" sz="2200"/>
              <a:t>Издвојио је Клерамбо</a:t>
            </a:r>
          </a:p>
          <a:p>
            <a:pPr eaLnBrk="1" hangingPunct="1"/>
            <a:endParaRPr lang="sr-Cyrl-CS" sz="2200"/>
          </a:p>
          <a:p>
            <a:pPr eaLnBrk="1" hangingPunct="1"/>
            <a:r>
              <a:rPr lang="sr-Cyrl-CS" sz="2200"/>
              <a:t>Садржина суманутости се састоји у погрешном веровању пацијента да је вољен </a:t>
            </a:r>
          </a:p>
          <a:p>
            <a:pPr eaLnBrk="1" hangingPunct="1"/>
            <a:endParaRPr lang="sr-Cyrl-CS" sz="2200"/>
          </a:p>
          <a:p>
            <a:pPr eaLnBrk="1" hangingPunct="1"/>
            <a:r>
              <a:rPr lang="sr-Cyrl-CS" sz="2200"/>
              <a:t>По правилу, објекат је увек нека друштвено значајна особа</a:t>
            </a:r>
          </a:p>
          <a:p>
            <a:pPr eaLnBrk="1" hangingPunct="1"/>
            <a:endParaRPr lang="sr-Cyrl-CS" sz="2200"/>
          </a:p>
          <a:p>
            <a:pPr eaLnBrk="1" hangingPunct="1"/>
            <a:r>
              <a:rPr lang="sr-Cyrl-CS" sz="2200"/>
              <a:t>Покретач целог суманутог система није љубав, већ мржња према објекту, </a:t>
            </a:r>
          </a:p>
          <a:p>
            <a:pPr eaLnBrk="1" hangingPunct="1">
              <a:buFontTx/>
              <a:buNone/>
            </a:pPr>
            <a:r>
              <a:rPr lang="sr-Cyrl-CS" sz="2200"/>
              <a:t>	због тога болест може да се заврши агресивним поступцима, па и убиством “објекта”</a:t>
            </a:r>
            <a:endParaRPr lang="en-US" sz="2200"/>
          </a:p>
        </p:txBody>
      </p:sp>
      <p:pic>
        <p:nvPicPr>
          <p:cNvPr id="27652" name="Picture 4" descr="seductive-delusion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90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727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Кверуланти</a:t>
            </a:r>
            <a:endParaRPr lang="en-US" b="1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/>
          </a:p>
          <a:p>
            <a:pPr eaLnBrk="1" hangingPunct="1">
              <a:defRPr/>
            </a:pPr>
            <a:endParaRPr lang="sr-Cyrl-CS"/>
          </a:p>
          <a:p>
            <a:pPr eaLnBrk="1" hangingPunct="1">
              <a:defRPr/>
            </a:pPr>
            <a:r>
              <a:rPr lang="sr-Cyrl-CS"/>
              <a:t>Оштећени су, учињена им је неправда, нису им признате заслуге</a:t>
            </a:r>
          </a:p>
          <a:p>
            <a:pPr eaLnBrk="1" hangingPunct="1">
              <a:buFontTx/>
              <a:buNone/>
              <a:defRPr/>
            </a:pPr>
            <a:endParaRPr lang="sr-Cyrl-CS"/>
          </a:p>
          <a:p>
            <a:pPr eaLnBrk="1" hangingPunct="1">
              <a:defRPr/>
            </a:pPr>
            <a:r>
              <a:rPr lang="sr-Cyrl-CS"/>
              <a:t>Неуморни су у вођењу дугих судских процеса, чак када је очигледно да од таквог процеса имају само штете</a:t>
            </a:r>
          </a:p>
          <a:p>
            <a:pPr eaLnBrk="1" hangingPunct="1">
              <a:defRPr/>
            </a:pPr>
            <a:endParaRPr lang="sr-Cyrl-CS"/>
          </a:p>
          <a:p>
            <a:pPr eaLnBrk="1" hangingPunct="1">
              <a:defRPr/>
            </a:pPr>
            <a:r>
              <a:rPr lang="sr-Cyrl-CS" b="1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“прогоњени постају прогонитељи”</a:t>
            </a:r>
            <a:endParaRPr lang="en-US" b="1" i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Tm="2129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Проналазачи</a:t>
            </a:r>
            <a:endParaRPr lang="en-US" b="1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/>
              <a:t>“Проналасци” су им бизарни и апсурдни и ником потребни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Егзалтирано објашњавају своју “корист за човечанство”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/>
              <a:t>	(неинформисане могу довести у заблуду)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“Украдена им је идеја”</a:t>
            </a:r>
          </a:p>
          <a:p>
            <a:pPr eaLnBrk="1" hangingPunct="1">
              <a:lnSpc>
                <a:spcPct val="90000"/>
              </a:lnSpc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Настојање да “пласирају” или заштите проналазак заокупља им целу личност и апсорбује комплетну активност</a:t>
            </a:r>
            <a:endParaRPr lang="en-US"/>
          </a:p>
        </p:txBody>
      </p:sp>
    </p:spTree>
  </p:cSld>
  <p:clrMapOvr>
    <a:masterClrMapping/>
  </p:clrMapOvr>
  <p:transition advTm="5285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Пасионирани идеалисти</a:t>
            </a:r>
            <a:endParaRPr lang="en-US" b="1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2200"/>
              <a:t>Филантропи, борци за мир, за “женска права”, творци и протагонисти “нових политичких система”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2200"/>
          </a:p>
          <a:p>
            <a:pPr eaLnBrk="1" hangingPunct="1">
              <a:lnSpc>
                <a:spcPct val="80000"/>
              </a:lnSpc>
            </a:pPr>
            <a:r>
              <a:rPr lang="sr-Cyrl-CS" sz="2200"/>
              <a:t>Пренаглашена агресивност, упорност, егзалтираност, борбеност и жеља за сукобљавањем их чини упадљивим у односу на здраве особе сличних идеја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2200"/>
          </a:p>
          <a:p>
            <a:pPr eaLnBrk="1" hangingPunct="1">
              <a:lnSpc>
                <a:spcPct val="80000"/>
              </a:lnSpc>
            </a:pPr>
            <a:r>
              <a:rPr lang="sr-Cyrl-CS" sz="2200"/>
              <a:t>Данас се из њихових редова регрутују припадници нових секти, фанатици, терористи...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2200"/>
          </a:p>
          <a:p>
            <a:pPr eaLnBrk="1" hangingPunct="1">
              <a:lnSpc>
                <a:spcPct val="80000"/>
              </a:lnSpc>
            </a:pPr>
            <a:r>
              <a:rPr lang="sr-Cyrl-CS" sz="2200"/>
              <a:t>Њихова суманутост и понашање је наткомпензација за осећање мање вредности</a:t>
            </a:r>
            <a:endParaRPr lang="en-US" sz="2200"/>
          </a:p>
        </p:txBody>
      </p:sp>
    </p:spTree>
  </p:cSld>
  <p:clrMapOvr>
    <a:masterClrMapping/>
  </p:clrMapOvr>
  <p:transition advTm="3743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Cyrl-C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Cyrl-CS"/>
          </a:p>
        </p:txBody>
      </p:sp>
      <p:pic>
        <p:nvPicPr>
          <p:cNvPr id="31748" name="Picture 4" descr="paraphre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41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Историјат о параноји</a:t>
            </a:r>
            <a:endParaRPr lang="en-US" b="1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3988" y="1600200"/>
            <a:ext cx="6326187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sr-Latn-CS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Paranoia</a:t>
            </a:r>
            <a:r>
              <a:rPr lang="sr-Latn-CS" i="1" dirty="0"/>
              <a:t> </a:t>
            </a:r>
            <a:r>
              <a:rPr lang="sr-Latn-CS" dirty="0"/>
              <a:t>(para- </a:t>
            </a:r>
            <a:r>
              <a:rPr lang="sr-Cyrl-CS" dirty="0"/>
              <a:t>мимо; </a:t>
            </a:r>
            <a:r>
              <a:rPr lang="sr-Latn-CS" dirty="0"/>
              <a:t>nous- </a:t>
            </a:r>
            <a:r>
              <a:rPr lang="sr-Cyrl-CS" dirty="0"/>
              <a:t>мишљење, разум) означава оно што је мимо, супротно здравом разуму</a:t>
            </a:r>
            <a:r>
              <a:rPr lang="sr-Latn-CS" dirty="0"/>
              <a:t>- </a:t>
            </a:r>
            <a:r>
              <a:rPr lang="sr-Latn-CS" dirty="0">
                <a:solidFill>
                  <a:srgbClr val="CC3300"/>
                </a:solidFill>
              </a:rPr>
              <a:t>Collby</a:t>
            </a:r>
            <a:r>
              <a:rPr lang="sr-Latn-CS" dirty="0"/>
              <a:t> (</a:t>
            </a:r>
            <a:r>
              <a:rPr lang="sr-Cyrl-CS" dirty="0"/>
              <a:t>Платонова дела)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sr-Cyrl-CS" dirty="0"/>
          </a:p>
          <a:p>
            <a:pPr eaLnBrk="1" hangingPunct="1">
              <a:lnSpc>
                <a:spcPct val="80000"/>
              </a:lnSpc>
              <a:defRPr/>
            </a:pPr>
            <a:r>
              <a:rPr lang="sr-Cyrl-CS" dirty="0">
                <a:solidFill>
                  <a:srgbClr val="CC3300"/>
                </a:solidFill>
              </a:rPr>
              <a:t>Хипократ</a:t>
            </a:r>
            <a:r>
              <a:rPr lang="sr-Cyrl-CS" dirty="0"/>
              <a:t>- класификација: епилепсија, манија, меланхолија и параноја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sr-Cyrl-CS" dirty="0"/>
          </a:p>
          <a:p>
            <a:pPr eaLnBrk="1" hangingPunct="1">
              <a:lnSpc>
                <a:spcPct val="80000"/>
              </a:lnSpc>
              <a:defRPr/>
            </a:pPr>
            <a:r>
              <a:rPr lang="sr-Latn-CS" dirty="0">
                <a:solidFill>
                  <a:srgbClr val="CC3300"/>
                </a:solidFill>
              </a:rPr>
              <a:t>Celsus</a:t>
            </a:r>
            <a:r>
              <a:rPr lang="sr-Latn-CS" dirty="0"/>
              <a:t> (II </a:t>
            </a:r>
            <a:r>
              <a:rPr lang="sr-Cyrl-CS" dirty="0"/>
              <a:t>век пре н.е.) губи се назив</a:t>
            </a:r>
          </a:p>
        </p:txBody>
      </p:sp>
    </p:spTree>
  </p:cSld>
  <p:clrMapOvr>
    <a:masterClrMapping/>
  </p:clrMapOvr>
  <p:transition advTm="4025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Посебне психозе суманутости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sr-Cyrl-CS" b="1">
                <a:solidFill>
                  <a:srgbClr val="FF3300"/>
                </a:solidFill>
              </a:rPr>
              <a:t>Кречмерова</a:t>
            </a:r>
            <a:r>
              <a:rPr lang="sr-Cyrl-CS" b="1"/>
              <a:t> сензитивна суманутост</a:t>
            </a:r>
            <a:r>
              <a:rPr lang="sr-Cyrl-CS"/>
              <a:t> (хипостенична психоза односа)</a:t>
            </a:r>
          </a:p>
          <a:p>
            <a:pPr eaLnBrk="1" hangingPunct="1">
              <a:buFontTx/>
              <a:buNone/>
            </a:pPr>
            <a:endParaRPr lang="sr-Cyrl-CS"/>
          </a:p>
          <a:p>
            <a:pPr eaLnBrk="1" hangingPunct="1">
              <a:buFontTx/>
              <a:buNone/>
            </a:pPr>
            <a:r>
              <a:rPr lang="sr-Cyrl-CS" b="1"/>
              <a:t>Парафреније</a:t>
            </a:r>
          </a:p>
          <a:p>
            <a:pPr eaLnBrk="1" hangingPunct="1">
              <a:buFontTx/>
              <a:buNone/>
            </a:pPr>
            <a:r>
              <a:rPr lang="sr-Cyrl-CS"/>
              <a:t>	(</a:t>
            </a:r>
            <a:r>
              <a:rPr lang="sr-Cyrl-CS">
                <a:solidFill>
                  <a:srgbClr val="FF3300"/>
                </a:solidFill>
              </a:rPr>
              <a:t>Крепелин</a:t>
            </a:r>
            <a:r>
              <a:rPr lang="sr-Cyrl-CS"/>
              <a:t>, 1912. године)</a:t>
            </a:r>
          </a:p>
          <a:p>
            <a:pPr eaLnBrk="1" hangingPunct="1">
              <a:buFontTx/>
              <a:buNone/>
            </a:pPr>
            <a:r>
              <a:rPr lang="sr-Cyrl-CS"/>
              <a:t>	</a:t>
            </a:r>
            <a:r>
              <a:rPr lang="en-US"/>
              <a:t>=</a:t>
            </a:r>
            <a:r>
              <a:rPr lang="sr-Cyrl-CS"/>
              <a:t> психозе у којима пацијент халуцинира, добро је социјално адаптиран, нема знакова пропадања личности </a:t>
            </a:r>
          </a:p>
          <a:p>
            <a:pPr eaLnBrk="1" hangingPunct="1">
              <a:buFontTx/>
              <a:buNone/>
            </a:pPr>
            <a:r>
              <a:rPr lang="sr-Cyrl-CS"/>
              <a:t>	(нпр. </a:t>
            </a:r>
            <a:r>
              <a:rPr lang="sr-Latn-CS"/>
              <a:t>Paraphrenia phantastica)</a:t>
            </a:r>
            <a:endParaRPr lang="sr-Cyrl-CS"/>
          </a:p>
        </p:txBody>
      </p:sp>
    </p:spTree>
  </p:cSld>
  <p:clrMapOvr>
    <a:masterClrMapping/>
  </p:clrMapOvr>
  <p:transition advTm="3966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Диференцијално- дијагностичке недоумице</a:t>
            </a:r>
            <a:endParaRPr lang="en-US" b="1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/>
              <a:t>Поремећаји личности</a:t>
            </a:r>
          </a:p>
          <a:p>
            <a:pPr eaLnBrk="1" hangingPunct="1">
              <a:buFontTx/>
              <a:buNone/>
            </a:pPr>
            <a:endParaRPr lang="sr-Cyrl-CS"/>
          </a:p>
          <a:p>
            <a:pPr eaLnBrk="1" hangingPunct="1"/>
            <a:r>
              <a:rPr lang="sr-Cyrl-CS"/>
              <a:t>Краткотрајно параноидно регаовање</a:t>
            </a:r>
          </a:p>
          <a:p>
            <a:pPr eaLnBrk="1" hangingPunct="1">
              <a:buFontTx/>
              <a:buNone/>
            </a:pPr>
            <a:endParaRPr lang="sr-Cyrl-CS"/>
          </a:p>
          <a:p>
            <a:pPr eaLnBrk="1" hangingPunct="1"/>
            <a:r>
              <a:rPr lang="sr-Cyrl-CS"/>
              <a:t>Параноидна схизофренија</a:t>
            </a:r>
          </a:p>
          <a:p>
            <a:pPr eaLnBrk="1" hangingPunct="1">
              <a:buFontTx/>
              <a:buNone/>
            </a:pPr>
            <a:endParaRPr lang="sr-Cyrl-CS"/>
          </a:p>
          <a:p>
            <a:pPr eaLnBrk="1" hangingPunct="1"/>
            <a:r>
              <a:rPr lang="sr-Cyrl-CS"/>
              <a:t>Психотична депресија</a:t>
            </a:r>
          </a:p>
          <a:p>
            <a:pPr eaLnBrk="1" hangingPunct="1"/>
            <a:endParaRPr lang="sr-Cyrl-CS"/>
          </a:p>
          <a:p>
            <a:pPr eaLnBrk="1" hangingPunct="1"/>
            <a:r>
              <a:rPr lang="sr-Cyrl-CS"/>
              <a:t>Параноидна стања настала секундарно, услед соматских болести</a:t>
            </a:r>
            <a:endParaRPr lang="en-US"/>
          </a:p>
        </p:txBody>
      </p:sp>
    </p:spTree>
  </p:cSld>
  <p:clrMapOvr>
    <a:masterClrMapping/>
  </p:clrMapOvr>
  <p:transition advTm="618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Ток и прогноза поремећаја</a:t>
            </a:r>
            <a:endParaRPr lang="en-US" b="1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sr-Cyrl-CS" sz="2800"/>
          </a:p>
          <a:p>
            <a:pPr eaLnBrk="1" hangingPunct="1"/>
            <a:r>
              <a:rPr lang="sr-Cyrl-CS" sz="2800"/>
              <a:t>Око 50% пацијената се опорави</a:t>
            </a:r>
          </a:p>
          <a:p>
            <a:pPr eaLnBrk="1" hangingPunct="1">
              <a:buFontTx/>
              <a:buNone/>
            </a:pPr>
            <a:endParaRPr lang="sr-Cyrl-CS" sz="2800"/>
          </a:p>
          <a:p>
            <a:pPr eaLnBrk="1" hangingPunct="1"/>
            <a:r>
              <a:rPr lang="sr-Cyrl-CS" sz="2800"/>
              <a:t>У око 20% пацијената се запажа побољшање</a:t>
            </a:r>
          </a:p>
          <a:p>
            <a:pPr eaLnBrk="1" hangingPunct="1">
              <a:buFontTx/>
              <a:buNone/>
            </a:pPr>
            <a:endParaRPr lang="sr-Cyrl-CS" sz="2800"/>
          </a:p>
          <a:p>
            <a:pPr eaLnBrk="1" hangingPunct="1"/>
            <a:r>
              <a:rPr lang="sr-Cyrl-CS" sz="2800"/>
              <a:t>Код 30% пацијената нема промена</a:t>
            </a:r>
            <a:endParaRPr lang="en-US" sz="2800"/>
          </a:p>
        </p:txBody>
      </p:sp>
    </p:spTree>
  </p:cSld>
  <p:clrMapOvr>
    <a:masterClrMapping/>
  </p:clrMapOvr>
  <p:transition advTm="1348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Задатак лекара у лечењу суманутих психоза</a:t>
            </a:r>
            <a:endParaRPr lang="en-US" b="1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Значајан проблем за психијатријску службу, али и судске установе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Стална претња напада болесника на “прогонитеља”</a:t>
            </a:r>
          </a:p>
          <a:p>
            <a:pPr eaLnBrk="1" hangingPunct="1">
              <a:lnSpc>
                <a:spcPct val="90000"/>
              </a:lnSpc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Пацијенти се не жале на менталне проблеме (немају увида у сопствену болест) и обично се лече противно својој вољи, чак и психијатар може постати део суманутог “система”</a:t>
            </a:r>
            <a:endParaRPr lang="en-US"/>
          </a:p>
        </p:txBody>
      </p:sp>
    </p:spTree>
  </p:cSld>
  <p:clrMapOvr>
    <a:masterClrMapping/>
  </p:clrMapOvr>
  <p:transition advTm="2853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Лечење суманутих психоза</a:t>
            </a:r>
            <a:endParaRPr lang="en-US" b="1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/>
              <a:t>Посебну тешкоћу представља чињеница да болесник не “трпи” блискост и топлину, недостају му речи за осећања (алекситимија), он са лекаром не може успоставити однос поверења, неопходан у психотерапијском начину лечења и вођења пацијента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Ако се код пацијента, који је на амбулантном третману, појача агресивност, а тиме и опасност од хетероагресије, обавезна је његова хоспитализација</a:t>
            </a:r>
            <a:endParaRPr lang="en-US"/>
          </a:p>
        </p:txBody>
      </p:sp>
    </p:spTree>
  </p:cSld>
  <p:clrMapOvr>
    <a:masterClrMapping/>
  </p:clrMapOvr>
  <p:transition advTm="3796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Интегративни терапијски третман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Cyrl-CS"/>
          </a:p>
          <a:p>
            <a:pPr eaLnBrk="1" hangingPunct="1"/>
            <a:r>
              <a:rPr lang="sr-Cyrl-CS"/>
              <a:t>Психотерапија - различити циљ у различитим развојним фазама (површинске методе психотерапије, бихејвиоралне процедуре)</a:t>
            </a:r>
          </a:p>
          <a:p>
            <a:pPr eaLnBrk="1" hangingPunct="1"/>
            <a:endParaRPr lang="sr-Cyrl-CS"/>
          </a:p>
          <a:p>
            <a:pPr eaLnBrk="1" hangingPunct="1"/>
            <a:r>
              <a:rPr lang="sr-Cyrl-CS"/>
              <a:t>Обавезна социотерапија у могућим доменима (едукација свих битних актера пацијентовог живота)</a:t>
            </a:r>
          </a:p>
          <a:p>
            <a:pPr eaLnBrk="1" hangingPunct="1"/>
            <a:endParaRPr lang="sr-Cyrl-CS"/>
          </a:p>
          <a:p>
            <a:pPr eaLnBrk="1" hangingPunct="1"/>
            <a:r>
              <a:rPr lang="sr-Cyrl-CS"/>
              <a:t>Психофармакотерапија</a:t>
            </a:r>
          </a:p>
          <a:p>
            <a:pPr eaLnBrk="1" hangingPunct="1">
              <a:buFontTx/>
              <a:buNone/>
            </a:pPr>
            <a:endParaRPr lang="sr-Cyrl-CS"/>
          </a:p>
        </p:txBody>
      </p:sp>
    </p:spTree>
  </p:cSld>
  <p:clrMapOvr>
    <a:masterClrMapping/>
  </p:clrMapOvr>
  <p:transition advTm="1355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sr-Cyrl-CS" b="1"/>
              <a:t>Психофармаколошки третман</a:t>
            </a:r>
            <a:endParaRPr lang="en-US" b="1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z="2000"/>
          </a:p>
          <a:p>
            <a:pPr eaLnBrk="1" hangingPunct="1">
              <a:lnSpc>
                <a:spcPct val="90000"/>
              </a:lnSpc>
            </a:pPr>
            <a:r>
              <a:rPr lang="sr-Cyrl-CS" sz="2000"/>
              <a:t>Након примене антипсихотика долази до купирања агресивности, афекта беса, мржње и непријатељства</a:t>
            </a:r>
          </a:p>
          <a:p>
            <a:pPr eaLnBrk="1" hangingPunct="1">
              <a:lnSpc>
                <a:spcPct val="90000"/>
              </a:lnSpc>
            </a:pPr>
            <a:endParaRPr lang="sr-Cyrl-CS" sz="2000"/>
          </a:p>
          <a:p>
            <a:pPr eaLnBrk="1" hangingPunct="1">
              <a:lnSpc>
                <a:spcPct val="90000"/>
              </a:lnSpc>
            </a:pPr>
            <a:r>
              <a:rPr lang="sr-Cyrl-CS" sz="2000"/>
              <a:t>Основни поремећај остаје суштински тешко приступачан утицају медикамената, афективни и психомоторни еквиваленти се успешно купирају</a:t>
            </a:r>
          </a:p>
          <a:p>
            <a:pPr eaLnBrk="1" hangingPunct="1">
              <a:lnSpc>
                <a:spcPct val="90000"/>
              </a:lnSpc>
            </a:pPr>
            <a:endParaRPr lang="sr-Cyrl-CS" sz="2000"/>
          </a:p>
          <a:p>
            <a:pPr eaLnBrk="1" hangingPunct="1">
              <a:lnSpc>
                <a:spcPct val="90000"/>
              </a:lnSpc>
            </a:pPr>
            <a:r>
              <a:rPr lang="sr-Cyrl-CS" sz="2000"/>
              <a:t>Циљ је да се ослаби утицај суманутости на живот пацијента и његовог окружења</a:t>
            </a:r>
          </a:p>
          <a:p>
            <a:pPr eaLnBrk="1" hangingPunct="1">
              <a:lnSpc>
                <a:spcPct val="90000"/>
              </a:lnSpc>
            </a:pPr>
            <a:endParaRPr lang="sr-Cyrl-CS" sz="2000"/>
          </a:p>
          <a:p>
            <a:pPr eaLnBrk="1" hangingPunct="1">
              <a:lnSpc>
                <a:spcPct val="90000"/>
              </a:lnSpc>
            </a:pPr>
            <a:r>
              <a:rPr lang="sr-Cyrl-CS" sz="2000"/>
              <a:t>Могућа примена анксиолитика, стабилизатора расположења, антидепресива и хипнотика</a:t>
            </a:r>
            <a:endParaRPr lang="en-US" sz="2000"/>
          </a:p>
        </p:txBody>
      </p:sp>
      <p:pic>
        <p:nvPicPr>
          <p:cNvPr id="38916" name="Picture 4" descr="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90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678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6316663" cy="1143000"/>
          </a:xfrm>
        </p:spPr>
        <p:txBody>
          <a:bodyPr/>
          <a:lstStyle/>
          <a:p>
            <a:pPr eaLnBrk="1" hangingPunct="1"/>
            <a:r>
              <a:rPr lang="sr-Cyrl-CS" b="1"/>
              <a:t>Антипсихотици у лечењу суманутих психоза</a:t>
            </a:r>
            <a:endParaRPr lang="en-US" b="1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915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/>
              <a:t>Раније референце: хлорпромазин у </a:t>
            </a:r>
            <a:endParaRPr lang="en-US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/>
              <a:t>	</a:t>
            </a:r>
            <a:r>
              <a:rPr lang="sr-Cyrl-CS"/>
              <a:t>дозама за схизофренију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/>
          </a:p>
          <a:p>
            <a:pPr eaLnBrk="1" hangingPunct="1">
              <a:lnSpc>
                <a:spcPct val="90000"/>
              </a:lnSpc>
            </a:pPr>
            <a:r>
              <a:rPr lang="sr-Cyrl-CS"/>
              <a:t>Изразито агитираним пацијентима треба дати антипсихотике интрамускуларно </a:t>
            </a:r>
            <a:endParaRPr lang="sr-Latn-CS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/>
              <a:t>	</a:t>
            </a:r>
            <a:r>
              <a:rPr lang="sr-Cyrl-CS"/>
              <a:t>(</a:t>
            </a:r>
            <a:r>
              <a:rPr lang="sr-Latn-CS"/>
              <a:t>haloperidol- Halodol</a:t>
            </a:r>
            <a:r>
              <a:rPr lang="en-US"/>
              <a:t>®</a:t>
            </a:r>
            <a:r>
              <a:rPr lang="sr-Latn-CS"/>
              <a:t>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/>
              <a:t>	zuklopentixol- Colpixol</a:t>
            </a:r>
            <a:r>
              <a:rPr lang="en-US"/>
              <a:t>®</a:t>
            </a:r>
            <a:r>
              <a:rPr lang="sr-Cyrl-CS"/>
              <a:t>, </a:t>
            </a:r>
            <a:endParaRPr lang="sr-Latn-CS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/>
              <a:t>	ziprasidon- Zeldox</a:t>
            </a:r>
            <a:r>
              <a:rPr lang="en-US"/>
              <a:t>®</a:t>
            </a:r>
            <a:r>
              <a:rPr lang="sr-Latn-CS"/>
              <a:t>)</a:t>
            </a:r>
            <a:endParaRPr lang="en-US"/>
          </a:p>
          <a:p>
            <a:pPr eaLnBrk="1" hangingPunct="1">
              <a:lnSpc>
                <a:spcPct val="90000"/>
              </a:lnSpc>
            </a:pPr>
            <a:endParaRPr lang="en-US"/>
          </a:p>
          <a:p>
            <a:pPr lvl="4" eaLnBrk="1" hangingPunct="1">
              <a:lnSpc>
                <a:spcPct val="90000"/>
              </a:lnSpc>
            </a:pPr>
            <a:r>
              <a:rPr lang="sr-Cyrl-CS"/>
              <a:t>Пожељно почети са нижим дозама,</a:t>
            </a:r>
            <a:r>
              <a:rPr lang="en-US"/>
              <a:t> </a:t>
            </a:r>
            <a:r>
              <a:rPr lang="sr-Cyrl-CS"/>
              <a:t>нпр. 2</a:t>
            </a:r>
            <a:r>
              <a:rPr lang="sr-Latn-CS"/>
              <a:t>mg</a:t>
            </a:r>
            <a:r>
              <a:rPr lang="sr-Cyrl-CS"/>
              <a:t> халоперидола или 2</a:t>
            </a:r>
            <a:r>
              <a:rPr lang="sr-Latn-CS"/>
              <a:t>mg</a:t>
            </a:r>
            <a:r>
              <a:rPr lang="sr-Cyrl-CS"/>
              <a:t> рисперидона, затим постепено повећавати дозу</a:t>
            </a:r>
            <a:endParaRPr lang="en-US"/>
          </a:p>
        </p:txBody>
      </p:sp>
      <p:pic>
        <p:nvPicPr>
          <p:cNvPr id="39940" name="Picture 4" descr="pill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533400"/>
            <a:ext cx="22987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69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Резистентност поремећаја на психофармакотерапију</a:t>
            </a:r>
            <a:endParaRPr lang="en-US" b="1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</p:spPr>
        <p:txBody>
          <a:bodyPr/>
          <a:lstStyle/>
          <a:p>
            <a:pPr eaLnBrk="1" hangingPunct="1"/>
            <a:r>
              <a:rPr lang="sr-Cyrl-CS" sz="2200" dirty="0"/>
              <a:t>Уколико нема одговора на терапију након 6 недеља, треба пробати антипсихотик из друге класе</a:t>
            </a:r>
          </a:p>
          <a:p>
            <a:pPr eaLnBrk="1" hangingPunct="1">
              <a:buFontTx/>
              <a:buNone/>
            </a:pPr>
            <a:endParaRPr lang="sr-Cyrl-CS" sz="2200" dirty="0"/>
          </a:p>
          <a:p>
            <a:pPr eaLnBrk="1" hangingPunct="1"/>
            <a:r>
              <a:rPr lang="sr-Cyrl-CS" sz="2200" dirty="0"/>
              <a:t>Некомплијантност је чест узрок лошег одговора на терапију</a:t>
            </a:r>
            <a:endParaRPr lang="sr-Latn-CS" sz="2200" dirty="0"/>
          </a:p>
          <a:p>
            <a:pPr eaLnBrk="1" hangingPunct="1"/>
            <a:endParaRPr lang="sr-Latn-CS" sz="2200" dirty="0"/>
          </a:p>
          <a:p>
            <a:pPr eaLnBrk="1" hangingPunct="1"/>
            <a:r>
              <a:rPr lang="sr-Cyrl-CS" sz="2200" dirty="0"/>
              <a:t>Има оправдања за примену депо, дугоделујућих антипсихотика </a:t>
            </a:r>
          </a:p>
          <a:p>
            <a:pPr eaLnBrk="1" hangingPunct="1">
              <a:buFontTx/>
              <a:buNone/>
            </a:pPr>
            <a:endParaRPr lang="sr-Cyrl-CS" sz="2200" dirty="0"/>
          </a:p>
        </p:txBody>
      </p:sp>
    </p:spTree>
  </p:cSld>
  <p:clrMapOvr>
    <a:masterClrMapping/>
  </p:clrMapOvr>
  <p:transition advTm="8381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Параноја- </a:t>
            </a:r>
            <a:r>
              <a:rPr lang="sr-Latn-CS" b="1"/>
              <a:t>XIX </a:t>
            </a:r>
            <a:r>
              <a:rPr lang="sr-Cyrl-CS" b="1"/>
              <a:t>век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600200"/>
            <a:ext cx="6886575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1800">
                <a:solidFill>
                  <a:srgbClr val="CC3300"/>
                </a:solidFill>
              </a:rPr>
              <a:t>Heinroth</a:t>
            </a:r>
            <a:r>
              <a:rPr lang="sr-Latn-CS" sz="1800"/>
              <a:t> 1818.</a:t>
            </a:r>
            <a:r>
              <a:rPr lang="sr-Cyrl-CS" sz="1800"/>
              <a:t> године: “</a:t>
            </a:r>
            <a:r>
              <a:rPr lang="sr-Latn-CS" sz="1800"/>
              <a:t>Verr</a:t>
            </a:r>
            <a:r>
              <a:rPr lang="en-US" sz="1800"/>
              <a:t>ü</a:t>
            </a:r>
            <a:r>
              <a:rPr lang="sr-Latn-CS" sz="1800"/>
              <a:t>cktheit” (</a:t>
            </a:r>
            <a:r>
              <a:rPr lang="sr-Cyrl-CS" sz="1800"/>
              <a:t>шашавост, лудост)</a:t>
            </a:r>
            <a:endParaRPr lang="en-US" sz="180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1800"/>
          </a:p>
          <a:p>
            <a:pPr eaLnBrk="1" hangingPunct="1">
              <a:lnSpc>
                <a:spcPct val="80000"/>
              </a:lnSpc>
            </a:pPr>
            <a:r>
              <a:rPr lang="sr-Cyrl-CS" sz="1800"/>
              <a:t>1852. године, </a:t>
            </a:r>
            <a:r>
              <a:rPr lang="sr-Latn-CS" sz="1800">
                <a:solidFill>
                  <a:srgbClr val="CC3300"/>
                </a:solidFill>
              </a:rPr>
              <a:t>Las</a:t>
            </a:r>
            <a:r>
              <a:rPr lang="en-US" sz="1800">
                <a:solidFill>
                  <a:srgbClr val="CC3300"/>
                </a:solidFill>
              </a:rPr>
              <a:t>è</a:t>
            </a:r>
            <a:r>
              <a:rPr lang="sr-Latn-CS" sz="1800">
                <a:solidFill>
                  <a:srgbClr val="CC3300"/>
                </a:solidFill>
              </a:rPr>
              <a:t>gue</a:t>
            </a:r>
            <a:r>
              <a:rPr lang="sr-Latn-CS" sz="1800"/>
              <a:t> </a:t>
            </a:r>
            <a:r>
              <a:rPr lang="sr-Cyrl-CS" sz="1800"/>
              <a:t>описује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1800" i="1"/>
              <a:t>	</a:t>
            </a:r>
            <a:r>
              <a:rPr lang="sr-Latn-CS" sz="1800" i="1"/>
              <a:t>d</a:t>
            </a:r>
            <a:r>
              <a:rPr lang="en-US" sz="1800" i="1"/>
              <a:t>è</a:t>
            </a:r>
            <a:r>
              <a:rPr lang="sr-Latn-CS" sz="1800" i="1"/>
              <a:t>lire de pers</a:t>
            </a:r>
            <a:r>
              <a:rPr lang="en-US" sz="1800" i="1"/>
              <a:t>è</a:t>
            </a:r>
            <a:r>
              <a:rPr lang="sr-Latn-CS" sz="1800" i="1"/>
              <a:t>cution</a:t>
            </a:r>
            <a:r>
              <a:rPr lang="sr-Latn-CS" sz="1800"/>
              <a:t> (</a:t>
            </a:r>
            <a:r>
              <a:rPr lang="sr-Cyrl-CS" sz="1800"/>
              <a:t>лудило прогањања)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1800"/>
          </a:p>
          <a:p>
            <a:pPr eaLnBrk="1" hangingPunct="1">
              <a:lnSpc>
                <a:spcPct val="80000"/>
              </a:lnSpc>
            </a:pPr>
            <a:r>
              <a:rPr lang="sr-Cyrl-CS" sz="1800"/>
              <a:t>Десет година касније </a:t>
            </a:r>
            <a:r>
              <a:rPr lang="sr-Latn-CS" sz="1800">
                <a:solidFill>
                  <a:srgbClr val="CC3300"/>
                </a:solidFill>
              </a:rPr>
              <a:t>Hoffman</a:t>
            </a:r>
            <a:r>
              <a:rPr lang="sr-Latn-CS" sz="1800"/>
              <a:t> </a:t>
            </a:r>
            <a:r>
              <a:rPr lang="sr-Cyrl-CS" sz="1800"/>
              <a:t>заговара постојање </a:t>
            </a:r>
            <a:r>
              <a:rPr lang="sr-Cyrl-CS" sz="1800" i="1"/>
              <a:t>лудила</a:t>
            </a:r>
            <a:r>
              <a:rPr lang="sr-Cyrl-CS" sz="1800"/>
              <a:t>, као примарног психичког обољења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Cyrl-CS" sz="1800"/>
          </a:p>
          <a:p>
            <a:pPr eaLnBrk="1" hangingPunct="1">
              <a:lnSpc>
                <a:spcPct val="80000"/>
              </a:lnSpc>
            </a:pPr>
            <a:r>
              <a:rPr lang="sr-Cyrl-CS" sz="1800"/>
              <a:t>Шездесетих година </a:t>
            </a:r>
            <a:r>
              <a:rPr lang="sr-Latn-CS" sz="1800"/>
              <a:t>XIX </a:t>
            </a:r>
            <a:r>
              <a:rPr lang="sr-Cyrl-CS" sz="1800"/>
              <a:t>века је одбачено раније мишљење по коме је </a:t>
            </a:r>
            <a:r>
              <a:rPr lang="sr-Cyrl-CS" sz="1800" i="1"/>
              <a:t>лудило </a:t>
            </a:r>
            <a:r>
              <a:rPr lang="sr-Cyrl-CS" sz="1800"/>
              <a:t>увек секундарно, резултат примарних поремећаја у афективној сфери - </a:t>
            </a:r>
            <a:r>
              <a:rPr lang="sr-Latn-CS" sz="1800">
                <a:solidFill>
                  <a:srgbClr val="CC3300"/>
                </a:solidFill>
              </a:rPr>
              <a:t>Snell, Westphal, Sander</a:t>
            </a:r>
            <a:endParaRPr lang="sr-Cyrl-CS" sz="1800">
              <a:solidFill>
                <a:srgbClr val="CC33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1800">
              <a:solidFill>
                <a:srgbClr val="CC33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sr-Latn-CS" sz="1800"/>
              <a:t>1868. </a:t>
            </a:r>
            <a:r>
              <a:rPr lang="sr-Cyrl-CS" sz="1800"/>
              <a:t>године </a:t>
            </a:r>
            <a:r>
              <a:rPr lang="sr-Latn-CS" sz="1800">
                <a:solidFill>
                  <a:srgbClr val="CC3300"/>
                </a:solidFill>
              </a:rPr>
              <a:t>Mendel</a:t>
            </a:r>
            <a:r>
              <a:rPr lang="sr-Latn-CS" sz="1800"/>
              <a:t> </a:t>
            </a:r>
            <a:r>
              <a:rPr lang="sr-Cyrl-CS" sz="1800" i="1"/>
              <a:t>лудило</a:t>
            </a:r>
            <a:r>
              <a:rPr lang="sr-Cyrl-CS" sz="1800"/>
              <a:t> замењује појом </a:t>
            </a:r>
            <a:r>
              <a:rPr lang="sr-Latn-CS" sz="1800" i="1"/>
              <a:t>Paranoia</a:t>
            </a:r>
            <a:endParaRPr lang="sr-Cyrl-CS" sz="1800" i="1"/>
          </a:p>
          <a:p>
            <a:pPr eaLnBrk="1" hangingPunct="1">
              <a:lnSpc>
                <a:spcPct val="80000"/>
              </a:lnSpc>
            </a:pPr>
            <a:endParaRPr lang="sr-Cyrl-CS" sz="1800"/>
          </a:p>
          <a:p>
            <a:pPr eaLnBrk="1" hangingPunct="1">
              <a:lnSpc>
                <a:spcPct val="80000"/>
              </a:lnSpc>
            </a:pPr>
            <a:r>
              <a:rPr lang="sr-Cyrl-CS" sz="1800"/>
              <a:t>1896. године </a:t>
            </a:r>
            <a:r>
              <a:rPr lang="sr-Cyrl-CS" sz="1800">
                <a:solidFill>
                  <a:srgbClr val="CC3300"/>
                </a:solidFill>
              </a:rPr>
              <a:t>Фројд</a:t>
            </a:r>
            <a:r>
              <a:rPr lang="sr-Cyrl-CS" sz="1800"/>
              <a:t> описује хроничну параноју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1800"/>
              <a:t>	(поређење са хистеријом и присилним неурозама)</a:t>
            </a:r>
          </a:p>
          <a:p>
            <a:pPr eaLnBrk="1" hangingPunct="1">
              <a:lnSpc>
                <a:spcPct val="80000"/>
              </a:lnSpc>
            </a:pPr>
            <a:endParaRPr lang="sr-Cyrl-CS" sz="1800"/>
          </a:p>
          <a:p>
            <a:pPr eaLnBrk="1" hangingPunct="1">
              <a:lnSpc>
                <a:spcPct val="80000"/>
              </a:lnSpc>
            </a:pPr>
            <a:r>
              <a:rPr lang="sr-Cyrl-CS" sz="1800">
                <a:solidFill>
                  <a:srgbClr val="CC3300"/>
                </a:solidFill>
              </a:rPr>
              <a:t>Крепелин</a:t>
            </a:r>
            <a:r>
              <a:rPr lang="sr-Cyrl-CS" sz="1800"/>
              <a:t> раздваја параноидне и параноичне психозе</a:t>
            </a:r>
            <a:endParaRPr lang="en-US" sz="1800"/>
          </a:p>
          <a:p>
            <a:pPr eaLnBrk="1" hangingPunct="1">
              <a:lnSpc>
                <a:spcPct val="80000"/>
              </a:lnSpc>
            </a:pPr>
            <a:endParaRPr lang="sr-Cyrl-CS" sz="1800"/>
          </a:p>
        </p:txBody>
      </p:sp>
    </p:spTree>
  </p:cSld>
  <p:clrMapOvr>
    <a:masterClrMapping/>
  </p:clrMapOvr>
  <p:transition advTm="6922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3988" y="0"/>
            <a:ext cx="6326187" cy="6126163"/>
          </a:xfrm>
        </p:spPr>
        <p:txBody>
          <a:bodyPr/>
          <a:lstStyle/>
          <a:p>
            <a:pPr algn="r" eaLnBrk="1" hangingPunct="1">
              <a:buFontTx/>
              <a:buNone/>
            </a:pPr>
            <a:endParaRPr lang="sr-Cyrl-CS" b="1"/>
          </a:p>
          <a:p>
            <a:pPr algn="r" eaLnBrk="1" hangingPunct="1">
              <a:buFontTx/>
              <a:buNone/>
            </a:pPr>
            <a:r>
              <a:rPr lang="sr-Cyrl-CS" b="1"/>
              <a:t>Крепелин</a:t>
            </a:r>
          </a:p>
          <a:p>
            <a:pPr algn="r" eaLnBrk="1" hangingPunct="1">
              <a:buFontTx/>
              <a:buNone/>
            </a:pPr>
            <a:endParaRPr lang="sr-Cyrl-CS" b="1"/>
          </a:p>
          <a:p>
            <a:pPr algn="r" eaLnBrk="1" hangingPunct="1"/>
            <a:r>
              <a:rPr lang="sr-Cyrl-CS"/>
              <a:t>код параноје у ужем смислу реч је о:</a:t>
            </a:r>
          </a:p>
          <a:p>
            <a:pPr algn="r" eaLnBrk="1" hangingPunct="1"/>
            <a:endParaRPr lang="sr-Cyrl-CS"/>
          </a:p>
          <a:p>
            <a:pPr algn="r" eaLnBrk="1" hangingPunct="1">
              <a:buFontTx/>
              <a:buNone/>
            </a:pPr>
            <a:r>
              <a:rPr lang="sr-Cyrl-CS"/>
              <a:t>	“унутрашњим факторима изазваном, постепеном развоју трајног, </a:t>
            </a:r>
          </a:p>
          <a:p>
            <a:pPr algn="r" eaLnBrk="1" hangingPunct="1">
              <a:buFontTx/>
              <a:buNone/>
            </a:pPr>
            <a:r>
              <a:rPr lang="sr-Cyrl-CS"/>
              <a:t>необоривог, суманутог система,</a:t>
            </a:r>
          </a:p>
          <a:p>
            <a:pPr algn="r" eaLnBrk="1" hangingPunct="1">
              <a:buFontTx/>
              <a:buNone/>
            </a:pPr>
            <a:r>
              <a:rPr lang="sr-Cyrl-CS"/>
              <a:t> који постоји упоредо с потпуном очуваношћу јасноће </a:t>
            </a:r>
          </a:p>
          <a:p>
            <a:pPr algn="r" eaLnBrk="1" hangingPunct="1">
              <a:buFontTx/>
              <a:buNone/>
            </a:pPr>
            <a:r>
              <a:rPr lang="sr-Cyrl-CS"/>
              <a:t>и реда у мишљењу, </a:t>
            </a:r>
          </a:p>
          <a:p>
            <a:pPr algn="r" eaLnBrk="1" hangingPunct="1">
              <a:buFontTx/>
              <a:buNone/>
            </a:pPr>
            <a:r>
              <a:rPr lang="sr-Cyrl-CS"/>
              <a:t>вољи и делатности” </a:t>
            </a:r>
          </a:p>
          <a:p>
            <a:pPr algn="r" eaLnBrk="1" hangingPunct="1"/>
            <a:endParaRPr lang="en-US"/>
          </a:p>
          <a:p>
            <a:pPr algn="r" eaLnBrk="1" hangingPunct="1"/>
            <a:endParaRPr lang="en-US"/>
          </a:p>
        </p:txBody>
      </p:sp>
      <p:pic>
        <p:nvPicPr>
          <p:cNvPr id="7171" name="Picture 4" descr="0000Paranoia01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19425"/>
            <a:ext cx="38100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238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sr-Cyrl-CS" b="1"/>
              <a:t>Епидемиологија</a:t>
            </a:r>
            <a:endParaRPr lang="en-US" b="1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600200"/>
            <a:ext cx="463708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z="18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1800"/>
              <a:t>Налази у нашој литератури:</a:t>
            </a:r>
          </a:p>
          <a:p>
            <a:pPr eaLnBrk="1" hangingPunct="1">
              <a:lnSpc>
                <a:spcPct val="90000"/>
              </a:lnSpc>
            </a:pPr>
            <a:r>
              <a:rPr lang="sr-Cyrl-CS" sz="1800"/>
              <a:t>Чешће обољевају мушкарци, готово два пута </a:t>
            </a:r>
          </a:p>
          <a:p>
            <a:pPr eaLnBrk="1" hangingPunct="1">
              <a:lnSpc>
                <a:spcPct val="90000"/>
              </a:lnSpc>
            </a:pPr>
            <a:r>
              <a:rPr lang="sr-Cyrl-CS" sz="1800"/>
              <a:t>Клиничка слика се испољава између 30. и 40. године живота</a:t>
            </a:r>
          </a:p>
          <a:p>
            <a:pPr eaLnBrk="1" hangingPunct="1">
              <a:lnSpc>
                <a:spcPct val="90000"/>
              </a:lnSpc>
            </a:pPr>
            <a:endParaRPr lang="sr-Cyrl-CS" sz="180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1800"/>
              <a:t>	</a:t>
            </a:r>
            <a:r>
              <a:rPr lang="sr-Cyrl-CS" sz="1800"/>
              <a:t>Подаци у САД:</a:t>
            </a:r>
          </a:p>
          <a:p>
            <a:pPr lvl="2" eaLnBrk="1" hangingPunct="1">
              <a:lnSpc>
                <a:spcPct val="90000"/>
              </a:lnSpc>
            </a:pPr>
            <a:r>
              <a:rPr lang="sr-Cyrl-CS" sz="1800"/>
              <a:t>Преваленца: 0.025 до 0.03%</a:t>
            </a:r>
          </a:p>
          <a:p>
            <a:pPr lvl="2" eaLnBrk="1" hangingPunct="1">
              <a:lnSpc>
                <a:spcPct val="90000"/>
              </a:lnSpc>
            </a:pPr>
            <a:r>
              <a:rPr lang="sr-Cyrl-CS" sz="1800"/>
              <a:t>Годишња инциденца је           1-3 нова случаја на 100 000 становника</a:t>
            </a:r>
          </a:p>
          <a:p>
            <a:pPr lvl="2" eaLnBrk="1" hangingPunct="1">
              <a:lnSpc>
                <a:spcPct val="90000"/>
              </a:lnSpc>
            </a:pPr>
            <a:r>
              <a:rPr lang="sr-Cyrl-CS" sz="1800"/>
              <a:t>Обично се јавља око 40. године, мада може настати од                18-90. године старости</a:t>
            </a:r>
            <a:endParaRPr lang="en-US" sz="1800"/>
          </a:p>
        </p:txBody>
      </p:sp>
      <p:pic>
        <p:nvPicPr>
          <p:cNvPr id="8196" name="Picture 4" descr="paranoia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1200" y="1447800"/>
            <a:ext cx="3208338" cy="4800600"/>
          </a:xfrm>
          <a:noFill/>
        </p:spPr>
      </p:pic>
    </p:spTree>
  </p:cSld>
  <p:clrMapOvr>
    <a:masterClrMapping/>
  </p:clrMapOvr>
  <p:transition advTm="3788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Етиопатогенеза 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z="2800"/>
          </a:p>
          <a:p>
            <a:pPr eaLnBrk="1" hangingPunct="1">
              <a:lnSpc>
                <a:spcPct val="90000"/>
              </a:lnSpc>
            </a:pPr>
            <a:r>
              <a:rPr lang="sr-Cyrl-CS" sz="2800"/>
              <a:t>Динамски фактори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Cyrl-CS" sz="2800"/>
          </a:p>
          <a:p>
            <a:pPr eaLnBrk="1" hangingPunct="1">
              <a:lnSpc>
                <a:spcPct val="90000"/>
              </a:lnSpc>
            </a:pPr>
            <a:r>
              <a:rPr lang="sr-Cyrl-CS" sz="2800"/>
              <a:t>Биолошки фактори</a:t>
            </a:r>
          </a:p>
          <a:p>
            <a:pPr eaLnBrk="1" hangingPunct="1">
              <a:lnSpc>
                <a:spcPct val="90000"/>
              </a:lnSpc>
            </a:pPr>
            <a:endParaRPr lang="sr-Cyrl-CS" sz="2800"/>
          </a:p>
          <a:p>
            <a:pPr eaLnBrk="1" hangingPunct="1">
              <a:lnSpc>
                <a:spcPct val="90000"/>
              </a:lnSpc>
            </a:pPr>
            <a:r>
              <a:rPr lang="sr-Cyrl-CS" sz="2800"/>
              <a:t>Културолошко-социјални фактори</a:t>
            </a:r>
          </a:p>
          <a:p>
            <a:pPr eaLnBrk="1" hangingPunct="1">
              <a:lnSpc>
                <a:spcPct val="90000"/>
              </a:lnSpc>
            </a:pPr>
            <a:endParaRPr lang="sr-Cyrl-CS" sz="2800"/>
          </a:p>
          <a:p>
            <a:pPr eaLnBrk="1" hangingPunct="1">
              <a:lnSpc>
                <a:spcPct val="90000"/>
              </a:lnSpc>
            </a:pPr>
            <a:endParaRPr lang="sr-Cyrl-CS" sz="28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600" b="1">
                <a:solidFill>
                  <a:srgbClr val="FF3300"/>
                </a:solidFill>
              </a:rPr>
              <a:t>К О М П Л Е М Е Н Т А Р Н О С Т </a:t>
            </a:r>
          </a:p>
          <a:p>
            <a:pPr eaLnBrk="1" hangingPunct="1">
              <a:lnSpc>
                <a:spcPct val="90000"/>
              </a:lnSpc>
            </a:pPr>
            <a:endParaRPr lang="sr-Cyrl-CS" sz="2600" b="1">
              <a:solidFill>
                <a:srgbClr val="FF33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71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1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2800" b="1"/>
              <a:t>Које су најчешће карактеристике преморбидне личности која оболи од овог поремећаја?</a:t>
            </a:r>
            <a:endParaRPr lang="en-US" sz="2800" b="1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Cyrl-CS"/>
          </a:p>
          <a:p>
            <a:pPr eaLnBrk="1" hangingPunct="1"/>
            <a:endParaRPr lang="sr-Cyrl-CS"/>
          </a:p>
          <a:p>
            <a:pPr eaLnBrk="1" hangingPunct="1"/>
            <a:r>
              <a:rPr lang="sr-Cyrl-CS"/>
              <a:t>Свима је заједничко неповрење, повезано са осећањем несигурности и изразито повишена самосвест</a:t>
            </a:r>
          </a:p>
          <a:p>
            <a:pPr eaLnBrk="1" hangingPunct="1">
              <a:buFontTx/>
              <a:buNone/>
            </a:pPr>
            <a:endParaRPr lang="sr-Cyrl-CS"/>
          </a:p>
          <a:p>
            <a:pPr eaLnBrk="1" hangingPunct="1"/>
            <a:r>
              <a:rPr lang="sr-Cyrl-CS"/>
              <a:t>Дубок и трајан неспоразум између жеље и стварности</a:t>
            </a:r>
            <a:endParaRPr lang="en-US"/>
          </a:p>
          <a:p>
            <a:pPr eaLnBrk="1" hangingPunct="1"/>
            <a:endParaRPr lang="en-US"/>
          </a:p>
        </p:txBody>
      </p:sp>
      <p:pic>
        <p:nvPicPr>
          <p:cNvPr id="10244" name="Picture 4" descr="paranoi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6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612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b="1"/>
              <a:t>Ризокофактори повезани са поремећајим</a:t>
            </a:r>
            <a:r>
              <a:rPr lang="en-US" b="1"/>
              <a:t>a</a:t>
            </a:r>
            <a:r>
              <a:rPr lang="sr-Cyrl-CS" b="1"/>
              <a:t> суманутости</a:t>
            </a:r>
            <a:endParaRPr lang="en-US" b="1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200"/>
              <a:t>Поодмакле године</a:t>
            </a:r>
          </a:p>
          <a:p>
            <a:pPr eaLnBrk="1" hangingPunct="1">
              <a:buFontTx/>
              <a:buNone/>
            </a:pPr>
            <a:endParaRPr lang="sr-Cyrl-CS" sz="2200"/>
          </a:p>
          <a:p>
            <a:pPr eaLnBrk="1" hangingPunct="1"/>
            <a:r>
              <a:rPr lang="sr-Cyrl-CS" sz="2200"/>
              <a:t>Сензорно оштећење или изолација</a:t>
            </a:r>
          </a:p>
          <a:p>
            <a:pPr eaLnBrk="1" hangingPunct="1">
              <a:buFontTx/>
              <a:buNone/>
            </a:pPr>
            <a:endParaRPr lang="sr-Cyrl-CS" sz="2200"/>
          </a:p>
          <a:p>
            <a:pPr eaLnBrk="1" hangingPunct="1"/>
            <a:r>
              <a:rPr lang="sr-Cyrl-CS" sz="2200"/>
              <a:t>Породична историја</a:t>
            </a:r>
          </a:p>
          <a:p>
            <a:pPr eaLnBrk="1" hangingPunct="1">
              <a:buFontTx/>
              <a:buNone/>
            </a:pPr>
            <a:endParaRPr lang="sr-Cyrl-CS" sz="2200"/>
          </a:p>
          <a:p>
            <a:pPr eaLnBrk="1" hangingPunct="1"/>
            <a:r>
              <a:rPr lang="sr-Cyrl-CS" sz="2200"/>
              <a:t>Социјална изолација</a:t>
            </a:r>
          </a:p>
          <a:p>
            <a:pPr eaLnBrk="1" hangingPunct="1">
              <a:buFontTx/>
              <a:buNone/>
            </a:pPr>
            <a:endParaRPr lang="sr-Cyrl-CS" sz="2200"/>
          </a:p>
          <a:p>
            <a:pPr eaLnBrk="1" hangingPunct="1"/>
            <a:r>
              <a:rPr lang="sr-Cyrl-CS" sz="2200"/>
              <a:t>Црте личности </a:t>
            </a:r>
          </a:p>
          <a:p>
            <a:pPr eaLnBrk="1" hangingPunct="1">
              <a:buFontTx/>
              <a:buNone/>
            </a:pPr>
            <a:r>
              <a:rPr lang="sr-Cyrl-CS" sz="2200"/>
              <a:t>	(посебно интерперсонална осетљивост)</a:t>
            </a:r>
          </a:p>
          <a:p>
            <a:pPr eaLnBrk="1" hangingPunct="1">
              <a:buFontTx/>
              <a:buNone/>
            </a:pPr>
            <a:endParaRPr lang="sr-Cyrl-CS" sz="2200"/>
          </a:p>
          <a:p>
            <a:pPr eaLnBrk="1" hangingPunct="1"/>
            <a:r>
              <a:rPr lang="sr-Cyrl-CS" sz="2200"/>
              <a:t>Скора имиграција</a:t>
            </a:r>
            <a:endParaRPr lang="en-US" sz="2200"/>
          </a:p>
        </p:txBody>
      </p:sp>
    </p:spTree>
  </p:cSld>
  <p:clrMapOvr>
    <a:masterClrMapping/>
  </p:clrMapOvr>
  <p:transition advTm="6635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3|5.3|1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5"/>
</p:tagLst>
</file>

<file path=ppt/theme/theme1.xml><?xml version="1.0" encoding="utf-8"?>
<a:theme xmlns:a="http://schemas.openxmlformats.org/drawingml/2006/main" name="med_0329_slide">
  <a:themeElements>
    <a:clrScheme name="med_0329_slide 2">
      <a:dk1>
        <a:srgbClr val="000000"/>
      </a:dk1>
      <a:lt1>
        <a:srgbClr val="FFFFFF"/>
      </a:lt1>
      <a:dk2>
        <a:srgbClr val="01253D"/>
      </a:dk2>
      <a:lt2>
        <a:srgbClr val="FFFFFF"/>
      </a:lt2>
      <a:accent1>
        <a:srgbClr val="7BE0B1"/>
      </a:accent1>
      <a:accent2>
        <a:srgbClr val="AFBAFA"/>
      </a:accent2>
      <a:accent3>
        <a:srgbClr val="AAACAF"/>
      </a:accent3>
      <a:accent4>
        <a:srgbClr val="DADADA"/>
      </a:accent4>
      <a:accent5>
        <a:srgbClr val="BFEDD5"/>
      </a:accent5>
      <a:accent6>
        <a:srgbClr val="9EA8E3"/>
      </a:accent6>
      <a:hlink>
        <a:srgbClr val="99D6FF"/>
      </a:hlink>
      <a:folHlink>
        <a:srgbClr val="D9BFFF"/>
      </a:folHlink>
    </a:clrScheme>
    <a:fontScheme name="med_0329_slid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d_0329_slide 1">
        <a:dk1>
          <a:srgbClr val="000000"/>
        </a:dk1>
        <a:lt1>
          <a:srgbClr val="FFFFFF"/>
        </a:lt1>
        <a:dk2>
          <a:srgbClr val="01253D"/>
        </a:dk2>
        <a:lt2>
          <a:srgbClr val="FFFFFF"/>
        </a:lt2>
        <a:accent1>
          <a:srgbClr val="91CBF2"/>
        </a:accent1>
        <a:accent2>
          <a:srgbClr val="AFC8FA"/>
        </a:accent2>
        <a:accent3>
          <a:srgbClr val="AAACAF"/>
        </a:accent3>
        <a:accent4>
          <a:srgbClr val="DADADA"/>
        </a:accent4>
        <a:accent5>
          <a:srgbClr val="C7E2F7"/>
        </a:accent5>
        <a:accent6>
          <a:srgbClr val="9EB5E3"/>
        </a:accent6>
        <a:hlink>
          <a:srgbClr val="99D6FF"/>
        </a:hlink>
        <a:folHlink>
          <a:srgbClr val="D4C9F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d_0329_slide 2">
        <a:dk1>
          <a:srgbClr val="000000"/>
        </a:dk1>
        <a:lt1>
          <a:srgbClr val="FFFFFF"/>
        </a:lt1>
        <a:dk2>
          <a:srgbClr val="01253D"/>
        </a:dk2>
        <a:lt2>
          <a:srgbClr val="FFFFFF"/>
        </a:lt2>
        <a:accent1>
          <a:srgbClr val="7BE0B1"/>
        </a:accent1>
        <a:accent2>
          <a:srgbClr val="AFBAFA"/>
        </a:accent2>
        <a:accent3>
          <a:srgbClr val="AAACAF"/>
        </a:accent3>
        <a:accent4>
          <a:srgbClr val="DADADA"/>
        </a:accent4>
        <a:accent5>
          <a:srgbClr val="BFEDD5"/>
        </a:accent5>
        <a:accent6>
          <a:srgbClr val="9EA8E3"/>
        </a:accent6>
        <a:hlink>
          <a:srgbClr val="99D6FF"/>
        </a:hlink>
        <a:folHlink>
          <a:srgbClr val="D9B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d_0329_slide 3">
        <a:dk1>
          <a:srgbClr val="000000"/>
        </a:dk1>
        <a:lt1>
          <a:srgbClr val="FFFFFF"/>
        </a:lt1>
        <a:dk2>
          <a:srgbClr val="01253D"/>
        </a:dk2>
        <a:lt2>
          <a:srgbClr val="FFFFFF"/>
        </a:lt2>
        <a:accent1>
          <a:srgbClr val="F7B1A1"/>
        </a:accent1>
        <a:accent2>
          <a:srgbClr val="91CBF2"/>
        </a:accent2>
        <a:accent3>
          <a:srgbClr val="AAACAF"/>
        </a:accent3>
        <a:accent4>
          <a:srgbClr val="DADADA"/>
        </a:accent4>
        <a:accent5>
          <a:srgbClr val="FAD5CD"/>
        </a:accent5>
        <a:accent6>
          <a:srgbClr val="83B8DB"/>
        </a:accent6>
        <a:hlink>
          <a:srgbClr val="FFB2C2"/>
        </a:hlink>
        <a:folHlink>
          <a:srgbClr val="F7DEA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d_0329_slide 4">
        <a:dk1>
          <a:srgbClr val="000000"/>
        </a:dk1>
        <a:lt1>
          <a:srgbClr val="FFFFFF"/>
        </a:lt1>
        <a:dk2>
          <a:srgbClr val="01253D"/>
        </a:dk2>
        <a:lt2>
          <a:srgbClr val="FFFFFF"/>
        </a:lt2>
        <a:accent1>
          <a:srgbClr val="D2D982"/>
        </a:accent1>
        <a:accent2>
          <a:srgbClr val="F2C091"/>
        </a:accent2>
        <a:accent3>
          <a:srgbClr val="AAACAF"/>
        </a:accent3>
        <a:accent4>
          <a:srgbClr val="DADADA"/>
        </a:accent4>
        <a:accent5>
          <a:srgbClr val="E5E9C1"/>
        </a:accent5>
        <a:accent6>
          <a:srgbClr val="DBAE83"/>
        </a:accent6>
        <a:hlink>
          <a:srgbClr val="F2B6EF"/>
        </a:hlink>
        <a:folHlink>
          <a:srgbClr val="99D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d_0329_slid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1CBF2"/>
        </a:accent1>
        <a:accent2>
          <a:srgbClr val="AFC8FA"/>
        </a:accent2>
        <a:accent3>
          <a:srgbClr val="FFFFFF"/>
        </a:accent3>
        <a:accent4>
          <a:srgbClr val="000000"/>
        </a:accent4>
        <a:accent5>
          <a:srgbClr val="C7E2F7"/>
        </a:accent5>
        <a:accent6>
          <a:srgbClr val="9EB5E3"/>
        </a:accent6>
        <a:hlink>
          <a:srgbClr val="99D6FF"/>
        </a:hlink>
        <a:folHlink>
          <a:srgbClr val="D4C9F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_0329_slid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BE0B1"/>
        </a:accent1>
        <a:accent2>
          <a:srgbClr val="AFBAFA"/>
        </a:accent2>
        <a:accent3>
          <a:srgbClr val="FFFFFF"/>
        </a:accent3>
        <a:accent4>
          <a:srgbClr val="000000"/>
        </a:accent4>
        <a:accent5>
          <a:srgbClr val="BFEDD5"/>
        </a:accent5>
        <a:accent6>
          <a:srgbClr val="9EA8E3"/>
        </a:accent6>
        <a:hlink>
          <a:srgbClr val="99D6FF"/>
        </a:hlink>
        <a:folHlink>
          <a:srgbClr val="D9B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_0329_slid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7B1A1"/>
        </a:accent1>
        <a:accent2>
          <a:srgbClr val="91CBF2"/>
        </a:accent2>
        <a:accent3>
          <a:srgbClr val="FFFFFF"/>
        </a:accent3>
        <a:accent4>
          <a:srgbClr val="000000"/>
        </a:accent4>
        <a:accent5>
          <a:srgbClr val="FAD5CD"/>
        </a:accent5>
        <a:accent6>
          <a:srgbClr val="83B8DB"/>
        </a:accent6>
        <a:hlink>
          <a:srgbClr val="FFB2C2"/>
        </a:hlink>
        <a:folHlink>
          <a:srgbClr val="F7DEA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_0329_slid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2D982"/>
        </a:accent1>
        <a:accent2>
          <a:srgbClr val="F2C091"/>
        </a:accent2>
        <a:accent3>
          <a:srgbClr val="FFFFFF"/>
        </a:accent3>
        <a:accent4>
          <a:srgbClr val="000000"/>
        </a:accent4>
        <a:accent5>
          <a:srgbClr val="E5E9C1"/>
        </a:accent5>
        <a:accent6>
          <a:srgbClr val="DBAE83"/>
        </a:accent6>
        <a:hlink>
          <a:srgbClr val="F2B6EF"/>
        </a:hlink>
        <a:folHlink>
          <a:srgbClr val="99D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med_0329_slide</Template>
  <TotalTime>902</TotalTime>
  <Words>1730</Words>
  <Application>Microsoft Office PowerPoint</Application>
  <PresentationFormat>On-screen Show (4:3)</PresentationFormat>
  <Paragraphs>323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Tahoma</vt:lpstr>
      <vt:lpstr>med_0329_slide</vt:lpstr>
      <vt:lpstr>ИАСС: Неурологија и психијатрија 4. недеља наставе - други део   Перзистентни поремећаји са суманутошћу</vt:lpstr>
      <vt:lpstr>PowerPoint Presentation</vt:lpstr>
      <vt:lpstr>Историјат о параноји</vt:lpstr>
      <vt:lpstr>Параноја- XIX век</vt:lpstr>
      <vt:lpstr>PowerPoint Presentation</vt:lpstr>
      <vt:lpstr>Епидемиологија</vt:lpstr>
      <vt:lpstr>Етиопатогенеза </vt:lpstr>
      <vt:lpstr>Које су најчешће карактеристике преморбидне личности која оболи од овог поремећаја?</vt:lpstr>
      <vt:lpstr>Ризокофактори повезани са поремећајимa суманутости</vt:lpstr>
      <vt:lpstr>Мишљења о пореклу и основи параноје</vt:lpstr>
      <vt:lpstr>Психоаналитичка интерпретација параноје (Фројд)</vt:lpstr>
      <vt:lpstr>Биолошки фактори у генези поремећаја суманутости</vt:lpstr>
      <vt:lpstr>Међународна класификација болести, десета ревизија (МКБ- X)</vt:lpstr>
      <vt:lpstr>Амерички класификациони систем  (Diagnostical and Statistical Manual, IV revision - DSM- IV)</vt:lpstr>
      <vt:lpstr>Дефиниција </vt:lpstr>
      <vt:lpstr>Сумануте идеје</vt:lpstr>
      <vt:lpstr>Психопатологија мишљења- параноидни начин мишљења</vt:lpstr>
      <vt:lpstr>Сумануте идеје - садржај</vt:lpstr>
      <vt:lpstr>Сумануте идеје - структура</vt:lpstr>
      <vt:lpstr>Психопатологија - афективни поремећаји</vt:lpstr>
      <vt:lpstr>Психопатологија - поремећај нагона</vt:lpstr>
      <vt:lpstr>PowerPoint Presentation</vt:lpstr>
      <vt:lpstr>Клиничке форме </vt:lpstr>
      <vt:lpstr>Патолошка љубомора  (Sy Отело)</vt:lpstr>
      <vt:lpstr>Еротоманија </vt:lpstr>
      <vt:lpstr>Кверуланти</vt:lpstr>
      <vt:lpstr>Проналазачи</vt:lpstr>
      <vt:lpstr>Пасионирани идеалисти</vt:lpstr>
      <vt:lpstr>PowerPoint Presentation</vt:lpstr>
      <vt:lpstr>Посебне психозе суманутости</vt:lpstr>
      <vt:lpstr>Диференцијално- дијагностичке недоумице</vt:lpstr>
      <vt:lpstr>Ток и прогноза поремећаја</vt:lpstr>
      <vt:lpstr>Задатак лекара у лечењу суманутих психоза</vt:lpstr>
      <vt:lpstr>Лечење суманутих психоза</vt:lpstr>
      <vt:lpstr>Интегративни терапијски третман</vt:lpstr>
      <vt:lpstr>Психофармаколошки третман</vt:lpstr>
      <vt:lpstr>Антипсихотици у лечењу суманутих психоза</vt:lpstr>
      <vt:lpstr>Резистентност поремећаја на психофармакотерапију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Milica Borovcanin</dc:creator>
  <cp:lastModifiedBy>nmuric91@gmail.com</cp:lastModifiedBy>
  <cp:revision>30</cp:revision>
  <dcterms:created xsi:type="dcterms:W3CDTF">2010-03-18T19:54:21Z</dcterms:created>
  <dcterms:modified xsi:type="dcterms:W3CDTF">2020-10-01T10:46:55Z</dcterms:modified>
</cp:coreProperties>
</file>